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51" r:id="rId1"/>
  </p:sldMasterIdLst>
  <p:notesMasterIdLst>
    <p:notesMasterId r:id="rId34"/>
  </p:notesMasterIdLst>
  <p:sldIdLst>
    <p:sldId id="256" r:id="rId2"/>
    <p:sldId id="293" r:id="rId3"/>
    <p:sldId id="292" r:id="rId4"/>
    <p:sldId id="257" r:id="rId5"/>
    <p:sldId id="258" r:id="rId6"/>
    <p:sldId id="259" r:id="rId7"/>
    <p:sldId id="260" r:id="rId8"/>
    <p:sldId id="262" r:id="rId9"/>
    <p:sldId id="263" r:id="rId10"/>
    <p:sldId id="264" r:id="rId11"/>
    <p:sldId id="265" r:id="rId12"/>
    <p:sldId id="266" r:id="rId13"/>
    <p:sldId id="267" r:id="rId14"/>
    <p:sldId id="268" r:id="rId15"/>
    <p:sldId id="270" r:id="rId16"/>
    <p:sldId id="271" r:id="rId17"/>
    <p:sldId id="273" r:id="rId18"/>
    <p:sldId id="272" r:id="rId19"/>
    <p:sldId id="274" r:id="rId20"/>
    <p:sldId id="278" r:id="rId21"/>
    <p:sldId id="279" r:id="rId22"/>
    <p:sldId id="280" r:id="rId23"/>
    <p:sldId id="282" r:id="rId24"/>
    <p:sldId id="283" r:id="rId25"/>
    <p:sldId id="294" r:id="rId26"/>
    <p:sldId id="284" r:id="rId27"/>
    <p:sldId id="285" r:id="rId28"/>
    <p:sldId id="286" r:id="rId29"/>
    <p:sldId id="287" r:id="rId30"/>
    <p:sldId id="288" r:id="rId31"/>
    <p:sldId id="289" r:id="rId32"/>
    <p:sldId id="290" r:id="rId33"/>
  </p:sldIdLst>
  <p:sldSz cx="9144000" cy="6858000" type="screen4x3"/>
  <p:notesSz cx="6858000" cy="9144000"/>
  <p:embeddedFontLst>
    <p:embeddedFont>
      <p:font typeface="Arial" panose="020B0604020202020204" pitchFamily="34" charset="0"/>
      <p:regular r:id="rId35"/>
      <p:bold r:id="rId36"/>
      <p:italic r:id="rId37"/>
      <p:boldItalic r:id="rId38"/>
    </p:embeddedFont>
    <p:embeddedFont>
      <p:font typeface="Courier New" panose="02070309020205020404" pitchFamily="49" charset="0"/>
      <p:regular r:id="rId39"/>
      <p:bold r:id="rId40"/>
      <p:italic r:id="rId41"/>
      <p:boldItalic r:id="rId42"/>
    </p:embeddedFont>
    <p:embeddedFont>
      <p:font typeface="Palatino Linotype" panose="02040502050505030304" pitchFamily="18" charset="0"/>
      <p:regular r:id="rId43"/>
      <p:bold r:id="rId44"/>
      <p:italic r:id="rId45"/>
      <p:boldItalic r:id="rId46"/>
    </p:embeddedFont>
    <p:embeddedFont>
      <p:font typeface="Symbol" panose="05050102010706020507" pitchFamily="18" charset="2"/>
      <p:regular r:id="rId47"/>
    </p:embeddedFont>
    <p:embeddedFont>
      <p:font typeface="Times New Roman" panose="02020603050405020304" pitchFamily="18" charset="0"/>
      <p:regular r:id="rId48"/>
      <p:bold r:id="rId49"/>
      <p:italic r:id="rId50"/>
      <p:boldItalic r:id="rId51"/>
    </p:embeddedFont>
    <p:embeddedFont>
      <p:font typeface="Wingdings" panose="05000000000000000000" pitchFamily="2" charset="2"/>
      <p:regular r:id="rId52"/>
    </p:embeddedFont>
    <p:embeddedFont>
      <p:font typeface="Wingdings 2" panose="05020102010507070707" pitchFamily="18" charset="2"/>
      <p:regular r:id="rId53"/>
    </p:embeddedFont>
  </p:embeddedFontLst>
  <p:custDataLst>
    <p:tags r:id="rId54"/>
  </p:custDataLst>
  <p:defaultTextStyle>
    <a:defPPr>
      <a:defRPr lang="en-GB"/>
    </a:defPPr>
    <a:lvl1pPr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1pPr>
    <a:lvl2pPr marL="457200"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2pPr>
    <a:lvl3pPr marL="914400"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3pPr>
    <a:lvl4pPr marL="1371600"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4pPr>
    <a:lvl5pPr marL="1828800"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5pPr>
    <a:lvl6pPr marL="2286000" algn="l" defTabSz="914400" rtl="0" eaLnBrk="1" latinLnBrk="0" hangingPunct="1">
      <a:defRPr kern="1200">
        <a:solidFill>
          <a:schemeClr val="tx1"/>
        </a:solidFill>
        <a:latin typeface="Palatino Linotype" panose="02040502050505030304" pitchFamily="18" charset="0"/>
        <a:ea typeface="+mn-ea"/>
        <a:cs typeface="+mn-cs"/>
      </a:defRPr>
    </a:lvl6pPr>
    <a:lvl7pPr marL="2743200" algn="l" defTabSz="914400" rtl="0" eaLnBrk="1" latinLnBrk="0" hangingPunct="1">
      <a:defRPr kern="1200">
        <a:solidFill>
          <a:schemeClr val="tx1"/>
        </a:solidFill>
        <a:latin typeface="Palatino Linotype" panose="02040502050505030304" pitchFamily="18" charset="0"/>
        <a:ea typeface="+mn-ea"/>
        <a:cs typeface="+mn-cs"/>
      </a:defRPr>
    </a:lvl7pPr>
    <a:lvl8pPr marL="3200400" algn="l" defTabSz="914400" rtl="0" eaLnBrk="1" latinLnBrk="0" hangingPunct="1">
      <a:defRPr kern="1200">
        <a:solidFill>
          <a:schemeClr val="tx1"/>
        </a:solidFill>
        <a:latin typeface="Palatino Linotype" panose="02040502050505030304" pitchFamily="18" charset="0"/>
        <a:ea typeface="+mn-ea"/>
        <a:cs typeface="+mn-cs"/>
      </a:defRPr>
    </a:lvl8pPr>
    <a:lvl9pPr marL="3657600" algn="l" defTabSz="914400" rtl="0" eaLnBrk="1" latinLnBrk="0" hangingPunct="1">
      <a:defRPr kern="1200">
        <a:solidFill>
          <a:schemeClr val="tx1"/>
        </a:solidFill>
        <a:latin typeface="Palatino Linotype" panose="0204050205050503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C44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65943" autoAdjust="0"/>
  </p:normalViewPr>
  <p:slideViewPr>
    <p:cSldViewPr>
      <p:cViewPr varScale="1">
        <p:scale>
          <a:sx n="75" d="100"/>
          <a:sy n="75" d="100"/>
        </p:scale>
        <p:origin x="1752" y="60"/>
      </p:cViewPr>
      <p:guideLst>
        <p:guide orient="horz" pos="2160"/>
        <p:guide pos="288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Lst>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7.xml"/><Relationship Id="rId3" Type="http://schemas.openxmlformats.org/officeDocument/2006/relationships/slide" Target="slides/slide3.xml"/><Relationship Id="rId21" Type="http://schemas.openxmlformats.org/officeDocument/2006/relationships/slide" Target="slides/slide21.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6.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3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9.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2.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8.xml"/><Relationship Id="rId30"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a:extLst>
              <a:ext uri="{FF2B5EF4-FFF2-40B4-BE49-F238E27FC236}">
                <a16:creationId xmlns:a16="http://schemas.microsoft.com/office/drawing/2014/main" id="{55FF2B89-AC57-4253-8E57-3DA57E51EBD8}"/>
              </a:ext>
            </a:extLst>
          </p:cNvPr>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074" name="Rectangle 2">
            <a:extLst>
              <a:ext uri="{FF2B5EF4-FFF2-40B4-BE49-F238E27FC236}">
                <a16:creationId xmlns:a16="http://schemas.microsoft.com/office/drawing/2014/main" id="{A8452119-9078-4178-9E22-CCB2F6AA706E}"/>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5" name="Rectangle 3">
            <a:extLst>
              <a:ext uri="{FF2B5EF4-FFF2-40B4-BE49-F238E27FC236}">
                <a16:creationId xmlns:a16="http://schemas.microsoft.com/office/drawing/2014/main" id="{A2258BD9-C6B1-42D6-AF8D-51D45265704B}"/>
              </a:ext>
            </a:extLst>
          </p:cNvPr>
          <p:cNvSpPr txBox="1">
            <a:spLocks noGrp="1" noChangeArrowheads="1"/>
          </p:cNvSpPr>
          <p:nvPr>
            <p:ph type="body"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025">
            <a:extLst>
              <a:ext uri="{FF2B5EF4-FFF2-40B4-BE49-F238E27FC236}">
                <a16:creationId xmlns:a16="http://schemas.microsoft.com/office/drawing/2014/main" id="{DB97B2B3-11FE-49CD-A8C0-D91DD76F2FBD}"/>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0962" name="Text Box 1026">
            <a:extLst>
              <a:ext uri="{FF2B5EF4-FFF2-40B4-BE49-F238E27FC236}">
                <a16:creationId xmlns:a16="http://schemas.microsoft.com/office/drawing/2014/main" id="{2356B632-D724-4ED5-8F13-A19EEB1A2AF9}"/>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t>In this lecture we will consider first-order inference.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5FF59307-9FD6-406A-B0F6-3177267C8939}"/>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4" name="Text Box 2">
            <a:extLst>
              <a:ext uri="{FF2B5EF4-FFF2-40B4-BE49-F238E27FC236}">
                <a16:creationId xmlns:a16="http://schemas.microsoft.com/office/drawing/2014/main" id="{F9E977AD-E774-4057-A230-FA9A6765979B}"/>
              </a:ext>
            </a:extLst>
          </p:cNvPr>
          <p:cNvSpPr txBox="1">
            <a:spLocks noGrp="1" noChangeArrowheads="1"/>
          </p:cNvSpPr>
          <p:nvPr>
            <p:ph type="body" idx="1"/>
          </p:nvPr>
        </p:nvSpPr>
        <p:spPr bwMode="auto">
          <a:xfrm>
            <a:off x="914400" y="4343400"/>
            <a:ext cx="5029200" cy="1895475"/>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To use this rule, we must make some assumptions. (If our problem doesn’t initially meet these conditions, then we will try to transform it so that it does.)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First, all variables are universally quantified.</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Second the KB must be in horn form.</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In HNF, we have one positive literal.</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P(x) ^ Q(x) =&gt; R(x)   &lt;=&gt;   !P(x) v !Q(x) v R(x)</a:t>
            </a:r>
            <a:endParaRPr lang="en-GB" altLang="en-US" sz="1000">
              <a:cs typeface="Tahoma" panose="020B060403050404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EA22FC8A-28C2-4FE3-A03B-A157DE7125A7}"/>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0178" name="Text Box 2">
            <a:extLst>
              <a:ext uri="{FF2B5EF4-FFF2-40B4-BE49-F238E27FC236}">
                <a16:creationId xmlns:a16="http://schemas.microsoft.com/office/drawing/2014/main" id="{16955BEC-060B-4F3F-9247-508290B47D0B}"/>
              </a:ext>
            </a:extLst>
          </p:cNvPr>
          <p:cNvSpPr txBox="1">
            <a:spLocks noGrp="1" noChangeArrowheads="1"/>
          </p:cNvSpPr>
          <p:nvPr>
            <p:ph type="body" idx="1"/>
          </p:nvPr>
        </p:nvSpPr>
        <p:spPr bwMode="auto">
          <a:xfrm>
            <a:off x="914400" y="4343400"/>
            <a:ext cx="5029200" cy="1517650"/>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Here is another example using GMP</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We have two atomic sentences and a implication whose condition looks like it matches those sentences if only we could replace the variables.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What the sentence says is that the relation taller is transitive.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By replacing x with </a:t>
            </a:r>
            <a:r>
              <a:rPr lang="en-US" altLang="en-US" sz="1000" b="1" dirty="0" err="1">
                <a:cs typeface="Tahoma" panose="020B0604030504040204" pitchFamily="34" charset="0"/>
              </a:rPr>
              <a:t>Larrry</a:t>
            </a:r>
            <a:r>
              <a:rPr lang="en-US" altLang="en-US" sz="1000" b="1" dirty="0">
                <a:cs typeface="Tahoma" panose="020B0604030504040204" pitchFamily="34" charset="0"/>
              </a:rPr>
              <a:t>, y with Curly and z with Moe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 conclusion that is </a:t>
            </a:r>
            <a:r>
              <a:rPr lang="en-US" altLang="en-US" sz="1000" b="1" dirty="0" err="1">
                <a:cs typeface="Tahoma" panose="020B0604030504040204" pitchFamily="34" charset="0"/>
              </a:rPr>
              <a:t>justtified</a:t>
            </a:r>
            <a:r>
              <a:rPr lang="en-US" altLang="en-US" sz="1000" b="1" dirty="0">
                <a:cs typeface="Tahoma" panose="020B0604030504040204" pitchFamily="34" charset="0"/>
              </a:rPr>
              <a:t> is that “Larry is taller than Moe</a:t>
            </a:r>
            <a:endParaRPr lang="en-GB" altLang="en-US" sz="1000" b="1" dirty="0">
              <a:cs typeface="Tahoma" panose="020B060403050404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E12FB22E-AD6A-401F-9946-85197BCD9B7E}"/>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02" name="Text Box 2">
            <a:extLst>
              <a:ext uri="{FF2B5EF4-FFF2-40B4-BE49-F238E27FC236}">
                <a16:creationId xmlns:a16="http://schemas.microsoft.com/office/drawing/2014/main" id="{A0B4D9F0-13F4-46A7-B367-03F9DAB84707}"/>
              </a:ext>
            </a:extLst>
          </p:cNvPr>
          <p:cNvSpPr txBox="1">
            <a:spLocks noGrp="1" noChangeArrowheads="1"/>
          </p:cNvSpPr>
          <p:nvPr>
            <p:ph type="body" idx="1"/>
          </p:nvPr>
        </p:nvSpPr>
        <p:spPr bwMode="auto">
          <a:xfrm>
            <a:off x="914400" y="4343400"/>
            <a:ext cx="5029200" cy="2236788"/>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 process of matching clauses that contain variables and constants is called unification. The substitution is called the unifier. By convention we use the symbol theta to refer to it.</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In these examples,  assume all variables universally quantified.</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If we have two clauses that use the same variable we must first “standardize them apart” which means picking a new variable for one of them.</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Lets consider the examples in the table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Read the slide.</a:t>
            </a:r>
          </a:p>
          <a:p>
            <a:pPr eaLnBrk="1" hangingPunct="1">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1000" dirty="0">
              <a:cs typeface="Tahoma" panose="020B060403050404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694DA506-A32A-4151-A57B-C597383C1D80}"/>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6" name="Text Box 2">
            <a:extLst>
              <a:ext uri="{FF2B5EF4-FFF2-40B4-BE49-F238E27FC236}">
                <a16:creationId xmlns:a16="http://schemas.microsoft.com/office/drawing/2014/main" id="{C8A7A8F6-98E4-4B1C-B6AF-CDE56278B3C8}"/>
              </a:ext>
            </a:extLst>
          </p:cNvPr>
          <p:cNvSpPr txBox="1">
            <a:spLocks noGrp="1" noChangeArrowheads="1"/>
          </p:cNvSpPr>
          <p:nvPr>
            <p:ph type="body" idx="1"/>
          </p:nvPr>
        </p:nvSpPr>
        <p:spPr bwMode="auto">
          <a:xfrm>
            <a:off x="914400" y="4343400"/>
            <a:ext cx="5029200" cy="3830638"/>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Here is a simplified version of the algorithm in your textbook.</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(Read it)</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Notice that after we check that R is a variable, we immediately check whether R is in S. This involves scanning inside the terms of function to make sure that the variable doesn’t occur there. This is called the occurs check and can be expensive to implement.</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However, it is very important.</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Here is an example: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Everyone that helps themselves is successful.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Helps(x,x)      =&gt; Successful(x)</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Everyone helps their mother.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Helps(y, Mother(y))</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unify without OC   {y/Mother(y)}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Successful(Mother(y))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Everyone's mother is successful!!!</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or SUBST is infinite recursion</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 Mother(Mother(Mother(Mother(…</a:t>
            </a:r>
            <a:endParaRPr lang="en-GB" altLang="en-US" sz="1000">
              <a:cs typeface="Tahoma" panose="020B060403050404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Rectangle 1">
            <a:extLst>
              <a:ext uri="{FF2B5EF4-FFF2-40B4-BE49-F238E27FC236}">
                <a16:creationId xmlns:a16="http://schemas.microsoft.com/office/drawing/2014/main" id="{0B14010B-5BF2-4A57-9718-E6758B32821A}"/>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50" name="Text Box 2">
            <a:extLst>
              <a:ext uri="{FF2B5EF4-FFF2-40B4-BE49-F238E27FC236}">
                <a16:creationId xmlns:a16="http://schemas.microsoft.com/office/drawing/2014/main" id="{AF83F78B-1841-4D09-B1E2-D22FE17A4930}"/>
              </a:ext>
            </a:extLst>
          </p:cNvPr>
          <p:cNvSpPr txBox="1">
            <a:spLocks noGrp="1" noChangeArrowheads="1"/>
          </p:cNvSpPr>
          <p:nvPr>
            <p:ph type="body" idx="1"/>
          </p:nvPr>
        </p:nvSpPr>
        <p:spPr bwMode="auto">
          <a:xfrm>
            <a:off x="914400" y="4343400"/>
            <a:ext cx="5029200" cy="1139825"/>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000" b="1" dirty="0">
                <a:cs typeface="Tahoma" panose="020B0604030504040204" pitchFamily="34" charset="0"/>
              </a:rPr>
              <a:t>The algorithm may seem complicated but it is not really.</a:t>
            </a:r>
          </a:p>
          <a:p>
            <a:pPr>
              <a:lnSpc>
                <a:spcPct val="110000"/>
              </a:lnSpc>
              <a:spcBef>
                <a:spcPct val="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algorithm recursively explores the two expressions and simultaneously builds </a:t>
            </a:r>
            <a:r>
              <a:rPr lang="en-GB" altLang="en-US" i="1" dirty="0">
                <a:latin typeface="Symbol" panose="05050102010706020507" pitchFamily="18" charset="2"/>
              </a:rPr>
              <a:t>the substitution list “theta” </a:t>
            </a:r>
            <a:r>
              <a:rPr lang="en-GB" altLang="en-US" dirty="0">
                <a:solidFill>
                  <a:srgbClr val="000000"/>
                </a:solidFill>
              </a:rPr>
              <a:t>which is shortest length substitution list to make a match. That is why it is called the “most general unifier”</a:t>
            </a:r>
            <a:endParaRPr lang="en-GB" altLang="en-US" i="1" dirty="0">
              <a:latin typeface="Symbol" panose="05050102010706020507" pitchFamily="18" charset="2"/>
            </a:endParaRPr>
          </a:p>
          <a:p>
            <a:pPr>
              <a:lnSpc>
                <a:spcPct val="110000"/>
              </a:lnSpc>
              <a:spcBef>
                <a:spcPct val="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“occurs check” in the middle stops it from replacing variables with terms that contains that variable since we would not want to allow things like someone being their own mother.</a:t>
            </a:r>
          </a:p>
          <a:p>
            <a:pPr lvl="1">
              <a:lnSpc>
                <a:spcPct val="110000"/>
              </a:lnSpc>
              <a:spcBef>
                <a:spcPct val="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a:t>
            </a:r>
          </a:p>
          <a:p>
            <a:pPr>
              <a:lnSpc>
                <a:spcPct val="110000"/>
              </a:lnSpc>
              <a:spcBef>
                <a:spcPct val="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cost of this check is to make the time complexity </a:t>
            </a:r>
            <a:r>
              <a:rPr lang="en-GB" altLang="en-US" i="1" dirty="0">
                <a:latin typeface="Palatino" pitchFamily="2" charset="0"/>
              </a:rPr>
              <a:t>O(n</a:t>
            </a:r>
            <a:r>
              <a:rPr lang="en-GB" altLang="en-US" i="1" baseline="30000" dirty="0">
                <a:latin typeface="Palatino" pitchFamily="2" charset="0"/>
              </a:rPr>
              <a:t>2</a:t>
            </a:r>
            <a:r>
              <a:rPr lang="en-GB" altLang="en-US" i="1" dirty="0">
                <a:latin typeface="Palatino" pitchFamily="2" charset="0"/>
              </a:rPr>
              <a:t>)</a:t>
            </a:r>
            <a:r>
              <a:rPr lang="en-GB" altLang="en-US" dirty="0">
                <a:latin typeface="Palatino" pitchFamily="2" charset="0"/>
              </a:rPr>
              <a:t>, </a:t>
            </a:r>
            <a:r>
              <a:rPr lang="en-GB" altLang="en-US" dirty="0"/>
              <a:t>where </a:t>
            </a:r>
            <a:r>
              <a:rPr lang="en-GB" altLang="en-US" i="1" dirty="0">
                <a:latin typeface="Palatino" pitchFamily="2" charset="0"/>
              </a:rPr>
              <a:t>n</a:t>
            </a:r>
            <a:r>
              <a:rPr lang="en-GB" altLang="en-US" dirty="0"/>
              <a:t> is the number of terms in the expressions, so it is sometimes removed for domains where it is unlikely to happen.</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1000" dirty="0">
              <a:cs typeface="Tahoma" panose="020B060403050404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Rectangle 1">
            <a:extLst>
              <a:ext uri="{FF2B5EF4-FFF2-40B4-BE49-F238E27FC236}">
                <a16:creationId xmlns:a16="http://schemas.microsoft.com/office/drawing/2014/main" id="{6480D966-CA1B-4EB6-8F27-113C8914B1BD}"/>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5298" name="Text Box 2">
            <a:extLst>
              <a:ext uri="{FF2B5EF4-FFF2-40B4-BE49-F238E27FC236}">
                <a16:creationId xmlns:a16="http://schemas.microsoft.com/office/drawing/2014/main" id="{20677162-B71D-44D4-9762-281B258BA226}"/>
              </a:ext>
            </a:extLst>
          </p:cNvPr>
          <p:cNvSpPr txBox="1">
            <a:spLocks noGrp="1" noChangeArrowheads="1"/>
          </p:cNvSpPr>
          <p:nvPr>
            <p:ph type="body" idx="1"/>
          </p:nvPr>
        </p:nvSpPr>
        <p:spPr bwMode="auto">
          <a:xfrm>
            <a:off x="914400" y="4343400"/>
            <a:ext cx="5029200" cy="2601913"/>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000" b="1">
                <a:cs typeface="Tahoma" panose="020B0604030504040204" pitchFamily="34" charset="0"/>
              </a:rPr>
              <a:t>Completeness, when talking about search, was whether it is able to find a solution. For inferences it is similar. An inference procedure is complete if it allows you to derive any sentence that would be true according to the semantics.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000" b="1">
                <a:cs typeface="Tahoma" panose="020B0604030504040204" pitchFamily="34" charset="0"/>
              </a:rPr>
              <a:t>Inference is a search. It can be depth first, breadth first forward chaining or backward chaining.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000" b="1">
                <a:cs typeface="Tahoma" panose="020B0604030504040204" pitchFamily="34" charset="0"/>
              </a:rPr>
              <a:t>An inference procedure might fail to be complete if it can get lost on an infinitely deep branch (like DFS) or if a proof can be arbitrarily long – but the search is depth limited.</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000" b="1">
                <a:cs typeface="Tahoma" panose="020B0604030504040204" pitchFamily="34" charset="0"/>
              </a:rPr>
              <a:t>Truth tables are essentially depth limited searches because we decide ahead of time how many columns to use. Hence it is incomplete.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000" b="1">
                <a:cs typeface="Tahoma" panose="020B0604030504040204" pitchFamily="34" charset="0"/>
              </a:rPr>
              <a:t>Natural deduction is complete – it is like breadth first search.</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000" b="1">
                <a:cs typeface="Tahoma" panose="020B0604030504040204" pitchFamily="34" charset="0"/>
              </a:rPr>
              <a:t>Generalized modus ponens is incomplete for first order logic – because not all sentences can put put in the correct format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000" b="1">
                <a:cs typeface="Tahoma" panose="020B0604030504040204" pitchFamily="34" charset="0"/>
              </a:rPr>
              <a:t>However, given sentences in the correct format it is complete.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1000" b="1">
              <a:cs typeface="Tahoma" panose="020B060403050404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F706FBD9-1783-4856-A0CB-F00FC350EE9A}"/>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6322" name="Text Box 2">
            <a:extLst>
              <a:ext uri="{FF2B5EF4-FFF2-40B4-BE49-F238E27FC236}">
                <a16:creationId xmlns:a16="http://schemas.microsoft.com/office/drawing/2014/main" id="{E8461851-4E13-4DBD-A835-B3294045F6DB}"/>
              </a:ext>
            </a:extLst>
          </p:cNvPr>
          <p:cNvSpPr txBox="1">
            <a:spLocks noGrp="1" noChangeArrowheads="1"/>
          </p:cNvSpPr>
          <p:nvPr>
            <p:ph type="body" idx="1"/>
          </p:nvPr>
        </p:nvSpPr>
        <p:spPr bwMode="auto">
          <a:xfrm>
            <a:off x="914400" y="4343400"/>
            <a:ext cx="5029200" cy="1187450"/>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Now we will consider a proof using GMP.</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Here we consider an English description of a situation and its translation into logic.</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This is our knowledge base.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We need to make sure it is in horn form.</a:t>
            </a:r>
            <a:endParaRPr lang="en-GB" altLang="en-US" sz="1000" b="1">
              <a:cs typeface="Tahoma" panose="020B060403050404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C8019D5A-CF6E-4574-8B92-ADEA4E18645C}"/>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8370" name="Text Box 2">
            <a:extLst>
              <a:ext uri="{FF2B5EF4-FFF2-40B4-BE49-F238E27FC236}">
                <a16:creationId xmlns:a16="http://schemas.microsoft.com/office/drawing/2014/main" id="{BBA30051-CD57-4D83-861C-5D26711F2CAA}"/>
              </a:ext>
            </a:extLst>
          </p:cNvPr>
          <p:cNvSpPr txBox="1">
            <a:spLocks noGrp="1" noChangeArrowheads="1"/>
          </p:cNvSpPr>
          <p:nvPr>
            <p:ph type="body" idx="1"/>
          </p:nvPr>
        </p:nvSpPr>
        <p:spPr bwMode="auto">
          <a:xfrm>
            <a:off x="914400" y="4343400"/>
            <a:ext cx="5029200" cy="2036763"/>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There are three main options for automated theorem provers.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Forward chaining  deduction is like breadth first search; it is  sound and complete for first order definite clauses but his NP-hard (because it searches ALL paths. For practical applications, a system will allow the developer to list which predicates can be solved by forward chaining.</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Otherwise some systems, such as those implemented in Prolog, use backward chaining, which means starting with the goal and working towards explicitly known facts.  This is faster if it works – but is incomplete because one can get into loops or repeated subgoals.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marL="0" marR="0" lvl="0" indent="0" algn="l" defTabSz="457200" rtl="0" eaLnBrk="1" fontAlgn="base" latinLnBrk="0" hangingPunct="1">
              <a:lnSpc>
                <a:spcPct val="93000"/>
              </a:lnSpc>
              <a:spcBef>
                <a:spcPts val="375"/>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000" b="1" dirty="0">
                <a:cs typeface="Tahoma" panose="020B0604030504040204" pitchFamily="34" charset="0"/>
              </a:rPr>
              <a:t>A third approach is called resolution because we iteratively try to resolve clauses  to remove complementary expressions.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 next two slides show you examples of forward and backward proofs and then a resolution proof.</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1000" b="1" dirty="0">
              <a:cs typeface="Tahoma" panose="020B060403050404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581EDC8A-1FE7-4F7E-8958-FE6B4890A620}"/>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7346" name="Text Box 2">
            <a:extLst>
              <a:ext uri="{FF2B5EF4-FFF2-40B4-BE49-F238E27FC236}">
                <a16:creationId xmlns:a16="http://schemas.microsoft.com/office/drawing/2014/main" id="{9DBD5CE3-C788-41C3-802D-D43D87C2A2CE}"/>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p>
          <a:p>
            <a:r>
              <a:rPr lang="en-US" altLang="en-US" dirty="0"/>
              <a:t>This slide illustrates a forward chaining proof, where we only use GMP.</a:t>
            </a:r>
          </a:p>
          <a:p>
            <a:r>
              <a:rPr lang="en-US" altLang="en-US" dirty="0"/>
              <a:t>The facts along the top are sentences 6, 4, 3 and 2 respectively</a:t>
            </a:r>
          </a:p>
          <a:p>
            <a:endParaRPr lang="en-US" altLang="en-US" dirty="0"/>
          </a:p>
          <a:p>
            <a:r>
              <a:rPr lang="en-US" altLang="en-US" dirty="0"/>
              <a:t>The result of applying GMP to these sentences is shown in the second row.</a:t>
            </a:r>
          </a:p>
          <a:p>
            <a:endParaRPr lang="en-US" altLang="en-US" dirty="0"/>
          </a:p>
          <a:p>
            <a:r>
              <a:rPr lang="en-US" altLang="en-US" dirty="0"/>
              <a:t>The third row, shows that we can prove West is a criminal by applying GMP to the results given in the second row.  The trick is deciding how to apply generalized modus ponens to get the goal we want.</a:t>
            </a:r>
          </a:p>
          <a:p>
            <a:br>
              <a:rPr lang="en-US" altLang="en-US" dirty="0"/>
            </a:br>
            <a:r>
              <a:rPr lang="en-US" altLang="en-US" dirty="0"/>
              <a:t>So, that is why it is often easier to work backwards.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E245BD71-A319-4544-ACF1-BAF27A3D1792}"/>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4" name="Text Box 2">
            <a:extLst>
              <a:ext uri="{FF2B5EF4-FFF2-40B4-BE49-F238E27FC236}">
                <a16:creationId xmlns:a16="http://schemas.microsoft.com/office/drawing/2014/main" id="{D72FE536-9668-4B91-A629-74ED35BFCCEE}"/>
              </a:ext>
            </a:extLst>
          </p:cNvPr>
          <p:cNvSpPr txBox="1">
            <a:spLocks noGrp="1" noChangeArrowheads="1"/>
          </p:cNvSpPr>
          <p:nvPr>
            <p:ph type="body" idx="1"/>
          </p:nvPr>
        </p:nvSpPr>
        <p:spPr bwMode="auto">
          <a:xfrm>
            <a:off x="914400" y="4343400"/>
            <a:ext cx="5029200" cy="1658938"/>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This slide illustrates a backward chaining deductive proof.</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In BC, we start with something we want to prove, who is a criminal and try to find a rule whose conclusion would unify with it.  In this we try to show if West is a criminal.)</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Here we wanted to show that it was a crime for </a:t>
            </a:r>
            <a:r>
              <a:rPr lang="en-US" altLang="en-US" sz="1000" b="1" dirty="0" err="1">
                <a:cs typeface="Tahoma" panose="020B0604030504040204" pitchFamily="34" charset="0"/>
              </a:rPr>
              <a:t>Nono</a:t>
            </a:r>
            <a:r>
              <a:rPr lang="en-US" altLang="en-US" sz="1000" b="1" dirty="0">
                <a:cs typeface="Tahoma" panose="020B0604030504040204" pitchFamily="34" charset="0"/>
              </a:rPr>
              <a:t> to sell the missile. So, we find a rule that has criminal in the conclusion and we replace the other variables with constants for </a:t>
            </a:r>
            <a:r>
              <a:rPr lang="en-US" altLang="en-US" sz="1000" b="1" dirty="0" err="1">
                <a:cs typeface="Tahoma" panose="020B0604030504040204" pitchFamily="34" charset="0"/>
              </a:rPr>
              <a:t>Nono</a:t>
            </a:r>
            <a:r>
              <a:rPr lang="en-US" altLang="en-US" sz="1000" b="1" dirty="0">
                <a:cs typeface="Tahoma" panose="020B0604030504040204" pitchFamily="34" charset="0"/>
              </a:rPr>
              <a:t> and missiles.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Then we try to prove each of the clauses of the premise either from a fact, or by starting another backward proof with this as a subgoal.</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 proof ends at the bottom where each of the clauses has been proved with the substitution that was used.</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1000" b="1" dirty="0">
              <a:cs typeface="Tahom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151F7C32-C68A-41B4-86D6-ED3F9C1308D1}"/>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0115" name="Text Box 3">
            <a:extLst>
              <a:ext uri="{FF2B5EF4-FFF2-40B4-BE49-F238E27FC236}">
                <a16:creationId xmlns:a16="http://schemas.microsoft.com/office/drawing/2014/main" id="{7B7F8EDD-DA76-41C0-80B7-82281112CCF8}"/>
              </a:ext>
            </a:extLst>
          </p:cNvPr>
          <p:cNvSpPr txBox="1">
            <a:spLocks noGrp="1" noChangeArrowheads="1"/>
          </p:cNvSpPr>
          <p:nvPr>
            <p:ph type="body" idx="1"/>
          </p:nvPr>
        </p:nvSpPr>
        <p:spPr bwMode="auto">
          <a:xfrm>
            <a:off x="914400" y="4343400"/>
            <a:ext cx="5029200" cy="2884488"/>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Logic has been around since the days of the Stoics and Aristotle  but practical inference methods for first order logic are relatively recent.  Logic programming originated in the 1960’s and early 70’s.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 first ISO standard for a logic programming language was not completed until 1995.</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Theorems are the true sentences that can be derived from a given set of  sentences.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There are many ways to show that a sentence in logic is true – the most basic is to use a truth table and show that by all possible truth assignments a sentence must be true.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Other methods rely on search – this is what we mean by “deduction”.  There are rules that can be shown to be true – such as by using a truth table – which can be used the same way we use transitions in a state space search.</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Today you can get free automated theorem provers, and specialized systems for “model checking” that are used in software verification – especially for concurrent systems.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On the next few slides we will consider examples of rules of inference and how they are used in proofs.</a:t>
            </a:r>
            <a:endParaRPr lang="en-GB" altLang="en-US" sz="1400" b="1" dirty="0">
              <a:latin typeface="Arial" panose="020B0604020202020204" pitchFamily="34" charset="0"/>
              <a:cs typeface="Tahoma" panose="020B060403050404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89" name="Rectangle 1">
            <a:extLst>
              <a:ext uri="{FF2B5EF4-FFF2-40B4-BE49-F238E27FC236}">
                <a16:creationId xmlns:a16="http://schemas.microsoft.com/office/drawing/2014/main" id="{23147E6F-95A7-4C6D-A84A-E7D2A16655AD}"/>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0" name="Text Box 2">
            <a:extLst>
              <a:ext uri="{FF2B5EF4-FFF2-40B4-BE49-F238E27FC236}">
                <a16:creationId xmlns:a16="http://schemas.microsoft.com/office/drawing/2014/main" id="{3A951F75-812D-4303-9820-96C9DC16F703}"/>
              </a:ext>
            </a:extLst>
          </p:cNvPr>
          <p:cNvSpPr txBox="1">
            <a:spLocks noGrp="1" noChangeArrowheads="1"/>
          </p:cNvSpPr>
          <p:nvPr>
            <p:ph type="body" idx="1"/>
          </p:nvPr>
        </p:nvSpPr>
        <p:spPr bwMode="auto">
          <a:xfrm>
            <a:off x="914400" y="4343400"/>
            <a:ext cx="5029200" cy="3025775"/>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Resolution is a refutation technique.  We try to prove that a sentence alpha is entailed by a knowledge base by showing that the knowledge base and the negation of alpha is unsatisfiable.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To apply resolution both the knowledge base and the negation of alpha must be in conjunctive normal form (but this is always possible).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Entailment in first order logic is only semi-decidable.  What that means is that if alpha is derivable from the knowledge base then we can prove it, but if alpha is not derivable (like the last example) we cannot always prove it.  (This is an example of the halting problem.)</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To show Q is entailed by KB use resolution refutation to show a finite subset of sentences is unsatisfiable.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To show Q isn't entailed by KB we could try to use resolution to generate all logical consequences and show Q isn't one of them. In general, it cannot be used to generate all logical consequences of KB. Thus entailment in FOL is only semidecidable.</a:t>
            </a:r>
            <a:endParaRPr lang="en-GB" altLang="en-US" sz="1000">
              <a:cs typeface="Tahoma" panose="020B060403050404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3" name="Rectangle 1">
            <a:extLst>
              <a:ext uri="{FF2B5EF4-FFF2-40B4-BE49-F238E27FC236}">
                <a16:creationId xmlns:a16="http://schemas.microsoft.com/office/drawing/2014/main" id="{E2BB005D-8CB8-4708-857C-835206A4EC0B}"/>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4514" name="Text Box 2">
            <a:extLst>
              <a:ext uri="{FF2B5EF4-FFF2-40B4-BE49-F238E27FC236}">
                <a16:creationId xmlns:a16="http://schemas.microsoft.com/office/drawing/2014/main" id="{ABE95218-48DA-4F44-9A81-E28FDC423E95}"/>
              </a:ext>
            </a:extLst>
          </p:cNvPr>
          <p:cNvSpPr txBox="1">
            <a:spLocks noGrp="1" noChangeArrowheads="1"/>
          </p:cNvSpPr>
          <p:nvPr>
            <p:ph type="body" idx="1"/>
          </p:nvPr>
        </p:nvSpPr>
        <p:spPr bwMode="auto">
          <a:xfrm>
            <a:off x="914400" y="4343400"/>
            <a:ext cx="5029200" cy="903288"/>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This slide shows how we formulate the resolution rule for propositional logic into a generalized version we can use for first order logic.</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The key is to apply a substitution that allows us to resolve two literals and to apply this substitution to the resolvent as well.</a:t>
            </a:r>
            <a:endParaRPr lang="en-GB" altLang="en-US" sz="1000" b="1">
              <a:cs typeface="Tahoma" panose="020B060403050404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7" name="Rectangle 1">
            <a:extLst>
              <a:ext uri="{FF2B5EF4-FFF2-40B4-BE49-F238E27FC236}">
                <a16:creationId xmlns:a16="http://schemas.microsoft.com/office/drawing/2014/main" id="{B792A4BA-2AD9-42CA-A109-90D9184C08B2}"/>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5538" name="Text Box 2">
            <a:extLst>
              <a:ext uri="{FF2B5EF4-FFF2-40B4-BE49-F238E27FC236}">
                <a16:creationId xmlns:a16="http://schemas.microsoft.com/office/drawing/2014/main" id="{272C07AE-AA7A-4C3B-A066-ACF1D1A5D16E}"/>
              </a:ext>
            </a:extLst>
          </p:cNvPr>
          <p:cNvSpPr txBox="1">
            <a:spLocks noGrp="1" noChangeArrowheads="1"/>
          </p:cNvSpPr>
          <p:nvPr>
            <p:ph type="body" idx="1"/>
          </p:nvPr>
        </p:nvSpPr>
        <p:spPr bwMode="auto">
          <a:xfrm>
            <a:off x="914400" y="4343400"/>
            <a:ext cx="5029200" cy="1611313"/>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Here is an example.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We have two clauses that are a complementary. That is they use the same predicate but one of them is negated. Also one has a variable and the other a constant – so they can be unified.</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Resolution performs the substitution followed by the cancellation – leaving the uncancelled part, which also has had the substitution applied to it.</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We call the “leftover” part the “RESOLVENT”</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1000" b="1">
              <a:cs typeface="Tahoma" panose="020B060403050404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1C1EBD42-48FC-4624-80BA-E5A5F85A8E03}"/>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7586" name="Text Box 2">
            <a:extLst>
              <a:ext uri="{FF2B5EF4-FFF2-40B4-BE49-F238E27FC236}">
                <a16:creationId xmlns:a16="http://schemas.microsoft.com/office/drawing/2014/main" id="{CAE6FC93-21B5-4BE8-95B4-3B25775E3B33}"/>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p>
          <a:p>
            <a:r>
              <a:rPr lang="en-US" altLang="en-US" dirty="0"/>
              <a:t>Lets consider our crime example, but use resolution refutation.</a:t>
            </a:r>
          </a:p>
          <a:p>
            <a:endParaRPr lang="en-US" altLang="en-US" dirty="0"/>
          </a:p>
          <a:p>
            <a:r>
              <a:rPr lang="en-US" altLang="en-US" dirty="0"/>
              <a:t>The black text shows the original form. The blue is what you get after converting to conjunctive normal form. Often these are horn (with only one positive literal) but they don’t have to be.</a:t>
            </a:r>
          </a:p>
          <a:p>
            <a:endParaRPr lang="en-US" altLang="en-US" dirty="0"/>
          </a:p>
          <a:p>
            <a:r>
              <a:rPr lang="en-US" altLang="en-US" dirty="0"/>
              <a:t>To begin the actual proof, we negate the clause we hope to prove and then try to show how this leads to a contradiction.</a:t>
            </a:r>
          </a:p>
          <a:p>
            <a:endParaRPr lang="en-US" altLang="en-US" dirty="0"/>
          </a:p>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09" name="Rectangle 1">
            <a:extLst>
              <a:ext uri="{FF2B5EF4-FFF2-40B4-BE49-F238E27FC236}">
                <a16:creationId xmlns:a16="http://schemas.microsoft.com/office/drawing/2014/main" id="{A52E9BA7-9F67-4D02-A572-3B789036E3B8}"/>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8610" name="Text Box 2">
            <a:extLst>
              <a:ext uri="{FF2B5EF4-FFF2-40B4-BE49-F238E27FC236}">
                <a16:creationId xmlns:a16="http://schemas.microsoft.com/office/drawing/2014/main" id="{C5486C41-7429-471C-9CF0-C0D7A11738C2}"/>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So on this slide we see the proof – starting from the negated query and stopping when we get to a contradiction (which corresponds to the empty clause, which we get when we try to conjoin A and not A )</a:t>
            </a:r>
          </a:p>
          <a:p>
            <a:endParaRPr lang="en-US" altLang="en-US" dirty="0"/>
          </a:p>
          <a:p>
            <a:r>
              <a:rPr lang="en-US" altLang="en-US" dirty="0"/>
              <a:t>At each step pick two clauses that contain complementary literals (such as not criminal and criminal). We only resolve one such pair at each step.</a:t>
            </a:r>
          </a:p>
          <a:p>
            <a:r>
              <a:rPr lang="en-US" altLang="en-US" dirty="0"/>
              <a:t>While you could pick any two clauses – it is most efficient to work depth first – using whatever is left over from the previous step if you can.</a:t>
            </a:r>
          </a:p>
          <a:p>
            <a:endParaRPr lang="en-US" altLang="en-US" dirty="0"/>
          </a:p>
          <a:p>
            <a:r>
              <a:rPr lang="en-US" altLang="en-US" dirty="0"/>
              <a:t>And then, as the proof proceeds what is “left over” gets shorter and shorter.  Occasionally we will have to start a new subtree – but  eventually – if there is a proof – we get down to where we have just one pair of complementary literals.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B32A416E-CF0E-4713-9725-08C1BE70533F}"/>
              </a:ext>
            </a:extLst>
          </p:cNvPr>
          <p:cNvSpPr>
            <a:spLocks noGrp="1" noRot="1" noChangeAspect="1" noChangeArrowheads="1" noTextEdit="1"/>
          </p:cNvSpPr>
          <p:nvPr>
            <p:ph type="sldImg"/>
          </p:nvPr>
        </p:nvSpPr>
        <p:spPr bwMode="auto">
          <a:xfrm>
            <a:off x="1144588" y="695325"/>
            <a:ext cx="4562475" cy="3421063"/>
          </a:xfrm>
          <a:prstGeom prst="rect">
            <a:avLst/>
          </a:prstGeom>
          <a:solidFill>
            <a:srgbClr val="FFFFFF"/>
          </a:solidFill>
          <a:ln>
            <a:solidFill>
              <a:srgbClr val="000000"/>
            </a:solidFill>
            <a:miter lim="800000"/>
            <a:headEnd/>
            <a:tailEnd/>
          </a:ln>
        </p:spPr>
      </p:sp>
      <p:sp>
        <p:nvSpPr>
          <p:cNvPr id="92163" name="Rectangle 3">
            <a:extLst>
              <a:ext uri="{FF2B5EF4-FFF2-40B4-BE49-F238E27FC236}">
                <a16:creationId xmlns:a16="http://schemas.microsoft.com/office/drawing/2014/main" id="{4177A6BE-5880-48ED-9B98-D4BD1CB481CB}"/>
              </a:ext>
            </a:extLst>
          </p:cNvPr>
          <p:cNvSpPr>
            <a:spLocks noGrp="1" noChangeArrowheads="1"/>
          </p:cNvSpPr>
          <p:nvPr>
            <p:ph type="body" idx="1"/>
          </p:nvPr>
        </p:nvSpPr>
        <p:spPr bwMode="auto">
          <a:xfrm>
            <a:off x="1046163" y="4351338"/>
            <a:ext cx="4762500" cy="3468687"/>
          </a:xfrm>
          <a:prstGeom prst="rect">
            <a:avLst/>
          </a:prstGeom>
          <a:solidFill>
            <a:srgbClr val="FFFFFF"/>
          </a:solidFill>
          <a:ln>
            <a:solidFill>
              <a:srgbClr val="000000"/>
            </a:solidFill>
            <a:miter lim="800000"/>
            <a:headEnd/>
            <a:tailEnd/>
          </a:ln>
        </p:spPr>
        <p:txBody>
          <a:bodyPr lIns="82205" tIns="41102" rIns="82205" bIns="41102"/>
          <a:lstStyle/>
          <a:p>
            <a:r>
              <a:rPr lang="en-US" altLang="en-US"/>
              <a:t>In the example that we considered, we were asking if a known person (West) was a criminal. What if we wanted to ask the question, Who is a criminal around here?</a:t>
            </a:r>
          </a:p>
          <a:p>
            <a:endParaRPr lang="en-US" altLang="en-US"/>
          </a:p>
          <a:p>
            <a:r>
              <a:rPr lang="en-US" altLang="en-US"/>
              <a:t>This would be equivalent to the query There exists y, criminal(y).</a:t>
            </a:r>
          </a:p>
          <a:p>
            <a:endParaRPr lang="en-US" altLang="en-US"/>
          </a:p>
          <a:p>
            <a:r>
              <a:rPr lang="en-US" altLang="en-US"/>
              <a:t>Answer extraction is a technique that involves adding a new literal to the query (not A) where A is a new predicate symbol.  In the negated query this will show up as criminal(x) V A(x).  Note that we do not replace the existential variables in the query!</a:t>
            </a:r>
          </a:p>
          <a:p>
            <a:endParaRPr lang="en-US" altLang="en-US"/>
          </a:p>
          <a:p>
            <a:r>
              <a:rPr lang="en-US" altLang="en-US"/>
              <a:t>The algorithm will need to be changed to stop when only the answer predicate is left in the resolvent, and to return the arguments of the answer predicate.</a:t>
            </a:r>
            <a:endParaRPr lang="en-US" altLang="en-US" sz="1100">
              <a:solidFill>
                <a:srgbClr val="003366"/>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a:extLst>
              <a:ext uri="{FF2B5EF4-FFF2-40B4-BE49-F238E27FC236}">
                <a16:creationId xmlns:a16="http://schemas.microsoft.com/office/drawing/2014/main" id="{6F887E2A-A91D-40EA-91D9-67A19F09103C}"/>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4" name="Text Box 2">
            <a:extLst>
              <a:ext uri="{FF2B5EF4-FFF2-40B4-BE49-F238E27FC236}">
                <a16:creationId xmlns:a16="http://schemas.microsoft.com/office/drawing/2014/main" id="{03434543-713E-4FEE-8F1D-01A6284E7DD4}"/>
              </a:ext>
            </a:extLst>
          </p:cNvPr>
          <p:cNvSpPr txBox="1">
            <a:spLocks noGrp="1" noChangeArrowheads="1"/>
          </p:cNvSpPr>
          <p:nvPr>
            <p:ph type="body" idx="1"/>
          </p:nvPr>
        </p:nvSpPr>
        <p:spPr bwMode="auto">
          <a:xfrm>
            <a:off x="914400" y="4343400"/>
            <a:ext cx="5029200" cy="1328738"/>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To apply resolution, the KB does not need to be horn, but it DOES need to be in conjunctive normal form.</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A CNF clause is a disjunction of literals, where a literal is an atom or its negation.</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Any FOL can be converted to CNF.</a:t>
            </a:r>
            <a:endParaRPr lang="en-GB" altLang="en-US" sz="1000" b="1">
              <a:cs typeface="Tahoma" panose="020B060403050404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7" name="Rectangle 1">
            <a:extLst>
              <a:ext uri="{FF2B5EF4-FFF2-40B4-BE49-F238E27FC236}">
                <a16:creationId xmlns:a16="http://schemas.microsoft.com/office/drawing/2014/main" id="{A46EF243-8705-4489-9A5D-D1ED485EE89F}"/>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58" name="Text Box 2">
            <a:extLst>
              <a:ext uri="{FF2B5EF4-FFF2-40B4-BE49-F238E27FC236}">
                <a16:creationId xmlns:a16="http://schemas.microsoft.com/office/drawing/2014/main" id="{575AB221-9C85-4C71-8BE9-0BBA67E9FFB4}"/>
              </a:ext>
            </a:extLst>
          </p:cNvPr>
          <p:cNvSpPr txBox="1">
            <a:spLocks noGrp="1" noChangeArrowheads="1"/>
          </p:cNvSpPr>
          <p:nvPr>
            <p:ph type="body" idx="1"/>
          </p:nvPr>
        </p:nvSpPr>
        <p:spPr bwMode="auto">
          <a:xfrm>
            <a:off x="914400" y="4343400"/>
            <a:ext cx="5029200" cy="809625"/>
          </a:xfrm>
          <a:prstGeom prst="rect">
            <a:avLst/>
          </a:prstGeom>
          <a:solidFill>
            <a:srgbClr val="FFFFFF"/>
          </a:solidFill>
          <a:ln w="9360">
            <a:solidFill>
              <a:srgbClr val="000000"/>
            </a:solidFill>
            <a:miter lim="800000"/>
            <a:headEnd/>
            <a:tailEnd/>
          </a:ln>
        </p:spPr>
        <p:txBody>
          <a:bodyPr lIns="90000" tIns="46800" rIns="90000" bIns="46800">
            <a:spAutoFit/>
          </a:bodyPr>
          <a:lstStyle/>
          <a:p>
            <a:pPr marL="228600" indent="-228600" eaLnBrk="1" hangingPunct="1">
              <a:lnSpc>
                <a:spcPct val="93000"/>
              </a:lnSpc>
              <a:spcBef>
                <a:spcPts val="375"/>
              </a:spcBef>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pPr>
            <a:endParaRPr lang="en-US" altLang="en-US" sz="1000" b="1">
              <a:cs typeface="Tahoma" panose="020B0604030504040204" pitchFamily="34" charset="0"/>
            </a:endParaRPr>
          </a:p>
          <a:p>
            <a:pPr marL="228600" indent="-228600" eaLnBrk="1" hangingPunct="1">
              <a:lnSpc>
                <a:spcPct val="93000"/>
              </a:lnSpc>
              <a:spcBef>
                <a:spcPts val="375"/>
              </a:spcBef>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pPr>
            <a:r>
              <a:rPr lang="en-US" altLang="en-US" sz="1000" b="1">
                <a:cs typeface="Tahoma" panose="020B0604030504040204" pitchFamily="34" charset="0"/>
              </a:rPr>
              <a:t>Here is an overview of the algorithm for converting FOL to conjunctive normal form.</a:t>
            </a:r>
          </a:p>
          <a:p>
            <a:pPr marL="228600" indent="-228600" eaLnBrk="1" hangingPunct="1">
              <a:lnSpc>
                <a:spcPct val="93000"/>
              </a:lnSpc>
              <a:spcBef>
                <a:spcPts val="375"/>
              </a:spcBef>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pPr>
            <a:endParaRPr lang="en-US" altLang="en-US" sz="1000" b="1">
              <a:cs typeface="Tahoma" panose="020B0604030504040204" pitchFamily="34" charset="0"/>
            </a:endParaRPr>
          </a:p>
          <a:p>
            <a:pPr marL="228600" indent="-228600" eaLnBrk="1" hangingPunct="1">
              <a:lnSpc>
                <a:spcPct val="93000"/>
              </a:lnSpc>
              <a:spcBef>
                <a:spcPts val="375"/>
              </a:spcBef>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pPr>
            <a:r>
              <a:rPr lang="en-US" altLang="en-US" sz="1000" b="1">
                <a:cs typeface="Tahoma" panose="020B0604030504040204" pitchFamily="34" charset="0"/>
              </a:rPr>
              <a:t>Read the slide</a:t>
            </a:r>
            <a:endParaRPr lang="en-GB" altLang="en-US" sz="1000" b="1">
              <a:cs typeface="Tahoma" panose="020B060403050404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1" name="Rectangle 1">
            <a:extLst>
              <a:ext uri="{FF2B5EF4-FFF2-40B4-BE49-F238E27FC236}">
                <a16:creationId xmlns:a16="http://schemas.microsoft.com/office/drawing/2014/main" id="{6F7FD889-B49B-4D4D-8E18-4FEC2113B2B0}"/>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682" name="Text Box 2">
            <a:extLst>
              <a:ext uri="{FF2B5EF4-FFF2-40B4-BE49-F238E27FC236}">
                <a16:creationId xmlns:a16="http://schemas.microsoft.com/office/drawing/2014/main" id="{DBCC0C32-26E3-4679-BE45-C920D039F692}"/>
              </a:ext>
            </a:extLst>
          </p:cNvPr>
          <p:cNvSpPr txBox="1">
            <a:spLocks noGrp="1" noChangeArrowheads="1"/>
          </p:cNvSpPr>
          <p:nvPr>
            <p:ph type="body" idx="1"/>
          </p:nvPr>
        </p:nvSpPr>
        <p:spPr bwMode="auto">
          <a:xfrm>
            <a:off x="914400" y="4343400"/>
            <a:ext cx="5029200" cy="950913"/>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The next step is to replace existential quantifiers with unique constants. We call this process skolemization.</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Read the slide.</a:t>
            </a:r>
            <a:endParaRPr lang="en-GB" altLang="en-US" sz="1000" b="1">
              <a:cs typeface="Tahoma" panose="020B060403050404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4E31D74E-E31B-4094-BE2E-55CDFAFD34E2}"/>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2706" name="Text Box 2">
            <a:extLst>
              <a:ext uri="{FF2B5EF4-FFF2-40B4-BE49-F238E27FC236}">
                <a16:creationId xmlns:a16="http://schemas.microsoft.com/office/drawing/2014/main" id="{19A7236B-3300-4CE1-9834-571B30BB8993}"/>
              </a:ext>
            </a:extLst>
          </p:cNvPr>
          <p:cNvSpPr txBox="1">
            <a:spLocks noGrp="1" noChangeArrowheads="1"/>
          </p:cNvSpPr>
          <p:nvPr>
            <p:ph type="body" idx="1"/>
          </p:nvPr>
        </p:nvSpPr>
        <p:spPr bwMode="auto">
          <a:xfrm>
            <a:off x="914400" y="4343400"/>
            <a:ext cx="5029200" cy="1328738"/>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Once all the quantifiers are universal, we can drop them all.</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The final steps are to create conjunctions of disjunctions (we do this by distributing V over ^</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Then we group conjunctions and disjunctions together.</a:t>
            </a:r>
            <a:endParaRPr lang="en-GB" altLang="en-US" sz="1000" b="1">
              <a:cs typeface="Tahom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6606718-EC28-4370-9DB2-515F327B009F}"/>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8067" name="Rectangle 3">
            <a:extLst>
              <a:ext uri="{FF2B5EF4-FFF2-40B4-BE49-F238E27FC236}">
                <a16:creationId xmlns:a16="http://schemas.microsoft.com/office/drawing/2014/main" id="{BBA04ACE-A590-495A-BEDF-27FA66409451}"/>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defTabSz="914400">
              <a:lnSpc>
                <a:spcPct val="90000"/>
              </a:lnSpc>
            </a:pPr>
            <a:endParaRPr lang="en-US" altLang="en-US"/>
          </a:p>
          <a:p>
            <a:pPr defTabSz="914400">
              <a:lnSpc>
                <a:spcPct val="90000"/>
              </a:lnSpc>
            </a:pPr>
            <a:r>
              <a:rPr lang="en-US" altLang="en-US"/>
              <a:t>This slide lists the basic inference rules of all logics – including those without quantifiers (which are called “propositional” logics).</a:t>
            </a:r>
          </a:p>
          <a:p>
            <a:pPr defTabSz="914400">
              <a:lnSpc>
                <a:spcPct val="90000"/>
              </a:lnSpc>
            </a:pPr>
            <a:endParaRPr lang="en-US" altLang="en-US"/>
          </a:p>
          <a:p>
            <a:pPr defTabSz="914400">
              <a:lnSpc>
                <a:spcPct val="90000"/>
              </a:lnSpc>
            </a:pPr>
            <a:r>
              <a:rPr lang="en-US" altLang="en-US"/>
              <a:t>**</a:t>
            </a:r>
          </a:p>
          <a:p>
            <a:pPr defTabSz="914400">
              <a:lnSpc>
                <a:spcPct val="90000"/>
              </a:lnSpc>
            </a:pPr>
            <a:endParaRPr lang="en-US" altLang="en-US"/>
          </a:p>
          <a:p>
            <a:pPr defTabSz="914400">
              <a:lnSpc>
                <a:spcPct val="90000"/>
              </a:lnSpc>
            </a:pPr>
            <a:r>
              <a:rPr lang="en-US" altLang="en-US"/>
              <a:t>On the right side we see how we might use these inference rules to prove that a sentence S is true.  We can start with what is given (a knowledge base of facts) and then search forward, applying one inference rule at each step until we reach S. (This approach is called natural deduction.)</a:t>
            </a:r>
          </a:p>
          <a:p>
            <a:pPr defTabSz="914400">
              <a:lnSpc>
                <a:spcPct val="90000"/>
              </a:lnSpc>
            </a:pPr>
            <a:endParaRPr lang="en-US" altLang="en-US"/>
          </a:p>
          <a:p>
            <a:pPr defTabSz="914400">
              <a:lnSpc>
                <a:spcPct val="90000"/>
              </a:lnSpc>
            </a:pPr>
            <a:r>
              <a:rPr lang="en-US" altLang="en-US"/>
              <a:t>** ** ** ** ** ** ** ** **</a:t>
            </a:r>
          </a:p>
          <a:p>
            <a:pPr defTabSz="914400">
              <a:lnSpc>
                <a:spcPct val="90000"/>
              </a:lnSpc>
            </a:pPr>
            <a:endParaRPr lang="en-US" altLang="en-US"/>
          </a:p>
          <a:p>
            <a:pPr defTabSz="914400">
              <a:lnSpc>
                <a:spcPct val="90000"/>
              </a:lnSpc>
            </a:pPr>
            <a:r>
              <a:rPr lang="en-US" altLang="en-US"/>
              <a:t>The key difficulty in natural deduction is the branching factor which is determined by the number of sentences and the number of inference rules that we might use.</a:t>
            </a:r>
          </a:p>
          <a:p>
            <a:pPr defTabSz="914400">
              <a:lnSpc>
                <a:spcPct val="90000"/>
              </a:lnSpc>
            </a:pPr>
            <a:endParaRPr lang="en-US" altLang="en-US"/>
          </a:p>
          <a:p>
            <a:pPr defTabSz="914400">
              <a:lnSpc>
                <a:spcPct val="90000"/>
              </a:lnSpc>
            </a:pPr>
            <a:r>
              <a:rPr lang="en-US" altLang="en-US"/>
              <a:t>In automated theorem provers we often restrict ourselves to a subset of the rules (which decreases the branching factor). For example, if the knowledge base can be expressed in horn normal form, then it sufficient to use resolution.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29" name="Rectangle 1">
            <a:extLst>
              <a:ext uri="{FF2B5EF4-FFF2-40B4-BE49-F238E27FC236}">
                <a16:creationId xmlns:a16="http://schemas.microsoft.com/office/drawing/2014/main" id="{62C4C9D6-18AE-4AB0-8CB6-6B7177DFAFEE}"/>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3730" name="Text Box 2">
            <a:extLst>
              <a:ext uri="{FF2B5EF4-FFF2-40B4-BE49-F238E27FC236}">
                <a16:creationId xmlns:a16="http://schemas.microsoft.com/office/drawing/2014/main" id="{3C720BC1-2A72-4D59-9BAD-FF5A9799A8C6}"/>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t>Here is an example.</a:t>
            </a:r>
          </a:p>
          <a:p>
            <a:endParaRPr lang="en-US" altLang="en-US"/>
          </a:p>
          <a:p>
            <a:r>
              <a:rPr lang="en-US" altLang="en-US"/>
              <a:t>Read the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3" name="Rectangle 1">
            <a:extLst>
              <a:ext uri="{FF2B5EF4-FFF2-40B4-BE49-F238E27FC236}">
                <a16:creationId xmlns:a16="http://schemas.microsoft.com/office/drawing/2014/main" id="{438040A2-B833-43E9-B555-B1F61F7BEE54}"/>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4754" name="Text Box 2">
            <a:extLst>
              <a:ext uri="{FF2B5EF4-FFF2-40B4-BE49-F238E27FC236}">
                <a16:creationId xmlns:a16="http://schemas.microsoft.com/office/drawing/2014/main" id="{D2F8F3ED-9749-4B26-8DE2-2EA4AB575A10}"/>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a:p>
            <a:r>
              <a:rPr lang="en-US" altLang="en-US"/>
              <a:t>Read the slide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FAEE1138-CC6A-4801-8F50-8B958495F9A1}"/>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5778" name="Text Box 2">
            <a:extLst>
              <a:ext uri="{FF2B5EF4-FFF2-40B4-BE49-F238E27FC236}">
                <a16:creationId xmlns:a16="http://schemas.microsoft.com/office/drawing/2014/main" id="{1A7295B4-7E98-4871-B45F-B41E757E0AD3}"/>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To summarize, FOL is expressive, but inference is sometimes difficult to automate</a:t>
            </a:r>
          </a:p>
          <a:p>
            <a:endParaRPr lang="en-US" altLang="en-US" dirty="0"/>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a:t>
            </a:r>
            <a:r>
              <a:rPr lang="en-GB" altLang="en-US" dirty="0">
                <a:solidFill>
                  <a:srgbClr val="CC3300"/>
                </a:solidFill>
              </a:rPr>
              <a:t>Forward Chaining</a:t>
            </a:r>
            <a:r>
              <a:rPr lang="en-GB" altLang="en-US" dirty="0"/>
              <a:t> and </a:t>
            </a:r>
            <a:r>
              <a:rPr lang="en-GB" altLang="en-US" dirty="0">
                <a:solidFill>
                  <a:srgbClr val="CC3300"/>
                </a:solidFill>
              </a:rPr>
              <a:t>Backward Chaining</a:t>
            </a:r>
            <a:r>
              <a:rPr lang="en-GB" altLang="en-US" dirty="0"/>
              <a:t> algorithms use </a:t>
            </a:r>
            <a:r>
              <a:rPr lang="en-GB" altLang="en-US" dirty="0">
                <a:solidFill>
                  <a:srgbClr val="CC3300"/>
                </a:solidFill>
              </a:rPr>
              <a:t>Generalized Modus Ponens</a:t>
            </a:r>
            <a:r>
              <a:rPr lang="en-GB" altLang="en-US" dirty="0"/>
              <a:t> (but are only complete for HNF).</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solidFill>
                  <a:srgbClr val="CC3300"/>
                </a:solidFill>
              </a:rPr>
              <a:t>Resolution</a:t>
            </a:r>
            <a:r>
              <a:rPr lang="en-GB" altLang="en-US" dirty="0"/>
              <a:t> inference is complete for all FOL (even if not HNF) but KBs must be converted to CNF to use it.</a:t>
            </a:r>
          </a:p>
          <a:p>
            <a:endParaRPr lang="en-US" altLang="en-US" dirty="0"/>
          </a:p>
          <a:p>
            <a:endParaRPr lang="en-US" altLang="en-US" dirty="0"/>
          </a:p>
          <a:p>
            <a:endParaRPr lang="en-US" altLang="en-US" dirty="0"/>
          </a:p>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94D58195-FF5D-4D91-952C-4B7DC6CBBB38}"/>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6" name="Text Box 2">
            <a:extLst>
              <a:ext uri="{FF2B5EF4-FFF2-40B4-BE49-F238E27FC236}">
                <a16:creationId xmlns:a16="http://schemas.microsoft.com/office/drawing/2014/main" id="{669FB379-944C-4920-8B64-9787EE549CBA}"/>
              </a:ext>
            </a:extLst>
          </p:cNvPr>
          <p:cNvSpPr txBox="1">
            <a:spLocks noGrp="1" noChangeArrowheads="1"/>
          </p:cNvSpPr>
          <p:nvPr>
            <p:ph type="body" idx="1"/>
          </p:nvPr>
        </p:nvSpPr>
        <p:spPr bwMode="auto">
          <a:xfrm>
            <a:off x="914400" y="4343400"/>
            <a:ext cx="5029200" cy="1817688"/>
          </a:xfrm>
          <a:prstGeom prst="rect">
            <a:avLst/>
          </a:prstGeom>
          <a:solidFill>
            <a:srgbClr val="FFFFFF"/>
          </a:solidFill>
          <a:ln w="9360">
            <a:solidFill>
              <a:srgbClr val="000000"/>
            </a:solidFill>
            <a:miter lim="800000"/>
            <a:headEnd/>
            <a:tailEnd/>
          </a:ln>
        </p:spPr>
        <p:txBody>
          <a:bodyPr lIns="90000" tIns="46800" rIns="90000" bIns="46800">
            <a:spAutoFit/>
          </a:bodyPr>
          <a:lstStyle/>
          <a:p>
            <a:pPr>
              <a:lnSpc>
                <a:spcPct val="93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a:t>All inference rules for PL also apply to FOL</a:t>
            </a:r>
            <a:br>
              <a:rPr lang="en-US" altLang="en-US" sz="1000"/>
            </a:br>
            <a:r>
              <a:rPr lang="en-US" altLang="en-US" sz="1000"/>
              <a:t>(MP, AE, AI, OI, DNE, UR, R, DML)</a:t>
            </a:r>
          </a:p>
          <a:p>
            <a:pPr>
              <a:lnSpc>
                <a:spcPct val="93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a:p>
          <a:p>
            <a:pPr>
              <a:lnSpc>
                <a:spcPct val="93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a:t>Now we add 3 new ones:</a:t>
            </a:r>
          </a:p>
          <a:p>
            <a:pPr>
              <a:lnSpc>
                <a:spcPct val="93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a:p>
          <a:p>
            <a:pPr>
              <a:lnSpc>
                <a:spcPct val="93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a:t>UE: ground term can be any constant symbol or function symbol applied to only ground terms</a:t>
            </a:r>
          </a:p>
          <a:p>
            <a:pPr>
              <a:lnSpc>
                <a:spcPct val="93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a:t>EE: constant symbol must not exist in the KB or else accidental inferences may be drawn</a:t>
            </a:r>
          </a:p>
          <a:p>
            <a:pPr>
              <a:lnSpc>
                <a:spcPct val="93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a:t>      Ex Mother(x,Joy)    infer with EE   Mother(Joy,Joy)   leads to an illogical inference</a:t>
            </a:r>
          </a:p>
          <a:p>
            <a:pPr>
              <a:lnSpc>
                <a:spcPct val="93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a:t>EI: All instances of the ground term must be replaced with a new variable for the sentence</a:t>
            </a:r>
            <a:endParaRPr lang="en-GB" altLang="en-US" sz="1000">
              <a:cs typeface="Tahoma" panose="020B060403050404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A5E614C1-FBC0-41A9-BABD-C57922F2BFFA}"/>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3010" name="Text Box 2">
            <a:extLst>
              <a:ext uri="{FF2B5EF4-FFF2-40B4-BE49-F238E27FC236}">
                <a16:creationId xmlns:a16="http://schemas.microsoft.com/office/drawing/2014/main" id="{89D4C7B2-56F2-42A1-9DDD-1ECA946DE7E4}"/>
              </a:ext>
            </a:extLst>
          </p:cNvPr>
          <p:cNvSpPr txBox="1">
            <a:spLocks noGrp="1" noChangeArrowheads="1"/>
          </p:cNvSpPr>
          <p:nvPr>
            <p:ph type="body" idx="1"/>
          </p:nvPr>
        </p:nvSpPr>
        <p:spPr bwMode="auto">
          <a:xfrm>
            <a:off x="914400" y="4343400"/>
            <a:ext cx="5029200" cy="903288"/>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Lets consider an example of applying natural deduction to prove a proposition. We begin with a knowledge base – which is the explicit set of facts that we are given as true..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Here there are that: Thom is a turtle, rob is a rabbit and that Turtles out last rabbits,  when, for example, they are racing. (Although we just have to assume that is what is meant since the semantics have not been provided.</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Then we could use the knowledge base to answer questions whose answers might be implicit given the knowledge, such as whether it is true that Thom would outlast Rob?</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dirty="0">
              <a:cs typeface="Tahoma" panose="020B060403050404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0087EF7F-89AA-4636-85E7-F2D07C7B7A31}"/>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034" name="Text Box 2">
            <a:extLst>
              <a:ext uri="{FF2B5EF4-FFF2-40B4-BE49-F238E27FC236}">
                <a16:creationId xmlns:a16="http://schemas.microsoft.com/office/drawing/2014/main" id="{F48E6705-1AC2-41D1-A54D-58D982DB74D0}"/>
              </a:ext>
            </a:extLst>
          </p:cNvPr>
          <p:cNvSpPr txBox="1">
            <a:spLocks noGrp="1" noChangeArrowheads="1"/>
          </p:cNvSpPr>
          <p:nvPr>
            <p:ph type="body" idx="1"/>
          </p:nvPr>
        </p:nvSpPr>
        <p:spPr bwMode="auto">
          <a:xfrm>
            <a:off x="914400" y="4343400"/>
            <a:ext cx="5029200" cy="1706563"/>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We start by using And Introduction</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Then we use Universal elimination</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THen we use Modus Ponens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This combination of 3 steps: and-introduction, universal-elimination and modus-ponens is a very common pattern. </a:t>
            </a:r>
            <a:endParaRPr lang="en-GB" altLang="en-US" sz="1000" b="1">
              <a:cs typeface="Tahoma" panose="020B060403050404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0F273CD8-DF47-49D6-93A8-E987652FEA97}"/>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58" name="Text Box 2">
            <a:extLst>
              <a:ext uri="{FF2B5EF4-FFF2-40B4-BE49-F238E27FC236}">
                <a16:creationId xmlns:a16="http://schemas.microsoft.com/office/drawing/2014/main" id="{030FB538-E143-4CA3-A5ED-CED393543221}"/>
              </a:ext>
            </a:extLst>
          </p:cNvPr>
          <p:cNvSpPr txBox="1">
            <a:spLocks noGrp="1" noChangeArrowheads="1"/>
          </p:cNvSpPr>
          <p:nvPr>
            <p:ph type="body" idx="1"/>
          </p:nvPr>
        </p:nvSpPr>
        <p:spPr bwMode="auto">
          <a:xfrm>
            <a:off x="914400" y="4343400"/>
            <a:ext cx="5029200" cy="1800225"/>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One problem with treating FOL proof as search is the branching factor (especially if we have to consider all possible instantiations of the variables (for UE)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We really only care about one possible substitution the one that makes modus ponens possible.</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One way to reduce the search space would be to combine these AI, UE, and MP into one “macro” step</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z="1000" b="1">
              <a:cs typeface="Tahoma" panose="020B060403050404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A33E792E-A312-4916-A598-8909C562BACE}"/>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7106" name="Text Box 2">
            <a:extLst>
              <a:ext uri="{FF2B5EF4-FFF2-40B4-BE49-F238E27FC236}">
                <a16:creationId xmlns:a16="http://schemas.microsoft.com/office/drawing/2014/main" id="{6724CEF7-4D1E-4D3D-9D50-071DEFFCD1FC}"/>
              </a:ext>
            </a:extLst>
          </p:cNvPr>
          <p:cNvSpPr txBox="1">
            <a:spLocks noGrp="1" noChangeArrowheads="1"/>
          </p:cNvSpPr>
          <p:nvPr>
            <p:ph type="body" idx="1"/>
          </p:nvPr>
        </p:nvSpPr>
        <p:spPr bwMode="auto">
          <a:xfrm>
            <a:off x="914400" y="4343400"/>
            <a:ext cx="5029200" cy="1139825"/>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We call this new rule generalized modus ponens.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In the proof we have been considering, we would unify X with Thom and  Y with Rob and consider no other substitutions.</a:t>
            </a: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000" b="1">
              <a:cs typeface="Tahoma" panose="020B0604030504040204" pitchFamily="34" charset="0"/>
            </a:endParaRPr>
          </a:p>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a:cs typeface="Tahoma" panose="020B0604030504040204" pitchFamily="34" charset="0"/>
              </a:rPr>
              <a:t>We would then apply this unifier to the conclusion of the implication.</a:t>
            </a:r>
            <a:endParaRPr lang="en-GB" altLang="en-US" sz="1000" b="1">
              <a:cs typeface="Tahoma" panose="020B060403050404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23216A4A-ACF6-4DF7-91B7-159E650856C8}"/>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8130" name="Text Box 2">
            <a:extLst>
              <a:ext uri="{FF2B5EF4-FFF2-40B4-BE49-F238E27FC236}">
                <a16:creationId xmlns:a16="http://schemas.microsoft.com/office/drawing/2014/main" id="{43C7A4DF-61BB-454A-9695-E05DF2CD99DA}"/>
              </a:ext>
            </a:extLst>
          </p:cNvPr>
          <p:cNvSpPr txBox="1">
            <a:spLocks noGrp="1" noChangeArrowheads="1"/>
          </p:cNvSpPr>
          <p:nvPr>
            <p:ph type="body" idx="1"/>
          </p:nvPr>
        </p:nvSpPr>
        <p:spPr bwMode="auto">
          <a:xfrm>
            <a:off x="914400" y="4343400"/>
            <a:ext cx="5029200" cy="620713"/>
          </a:xfrm>
          <a:prstGeom prst="rect">
            <a:avLst/>
          </a:prstGeom>
          <a:solidFill>
            <a:srgbClr val="FFFFFF"/>
          </a:solidFill>
          <a:ln w="9360">
            <a:solidFill>
              <a:srgbClr val="000000"/>
            </a:solidFill>
            <a:miter lim="800000"/>
            <a:headEnd/>
            <a:tailEnd/>
          </a:ln>
        </p:spPr>
        <p:txBody>
          <a:bodyPr lIns="90000" tIns="46800" rIns="90000" bIns="46800">
            <a:spAutoFit/>
          </a:bodyPr>
          <a:lstStyle/>
          <a:p>
            <a:pPr eaLnBrk="1" hangingPunct="1">
              <a:lnSpc>
                <a:spcPct val="93000"/>
              </a:lnSpc>
              <a:spcBef>
                <a:spcPts val="37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000" b="1" dirty="0">
                <a:cs typeface="Tahoma" panose="020B0604030504040204" pitchFamily="34" charset="0"/>
              </a:rPr>
              <a:t>Formally Generalized modus ponens packages together in one step the introduction of conjunctions, the removal of the universal quantifiers and the application of the inference rule where we replace all the corresponding variables from the knowledge base so that they match.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6044-2CC0-4B41-BDD9-C0F2DE5A6088}"/>
              </a:ext>
            </a:extLst>
          </p:cNvPr>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6954F0-A49C-4C4A-9D5F-8A4104AD04B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D55282-3CCC-4144-B03A-B4CFABBB4CC8}"/>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BC1F063-A51B-4EB4-9E44-060EDD6C9523}"/>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4123826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6-B791-4754-9328-7DACFF46C1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03A01E-0643-458F-956D-2CAECFAE9B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0C2FC2-6584-40C4-AC64-F7FB14C28BA6}"/>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F78958F-39CA-4671-BE64-CA30BE4754E4}"/>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127113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E24E0B-5D03-4318-BC75-D0552B1D3C5A}"/>
              </a:ext>
            </a:extLst>
          </p:cNvPr>
          <p:cNvSpPr>
            <a:spLocks noGrp="1"/>
          </p:cNvSpPr>
          <p:nvPr>
            <p:ph type="title" orient="vert"/>
          </p:nvPr>
        </p:nvSpPr>
        <p:spPr>
          <a:xfrm>
            <a:off x="5089525" y="838200"/>
            <a:ext cx="1619250" cy="46704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E30F96-8885-444A-AF61-C9E065C82B3B}"/>
              </a:ext>
            </a:extLst>
          </p:cNvPr>
          <p:cNvSpPr>
            <a:spLocks noGrp="1"/>
          </p:cNvSpPr>
          <p:nvPr>
            <p:ph type="body" orient="vert" idx="1"/>
          </p:nvPr>
        </p:nvSpPr>
        <p:spPr>
          <a:xfrm>
            <a:off x="228600" y="838200"/>
            <a:ext cx="4708525" cy="4670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48DC2-5B36-4A30-B259-A16D1B9DBC6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C1C7F7B-5845-4AC1-A6E4-B8FD9589F49A}"/>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291982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1968-4647-4BA6-ACB8-8E6D201AF9F0}"/>
              </a:ext>
            </a:extLst>
          </p:cNvPr>
          <p:cNvSpPr>
            <a:spLocks noGrp="1"/>
          </p:cNvSpPr>
          <p:nvPr>
            <p:ph type="title"/>
          </p:nvPr>
        </p:nvSpPr>
        <p:spPr>
          <a:xfrm>
            <a:off x="228600" y="838200"/>
            <a:ext cx="6480175" cy="1049338"/>
          </a:xfrm>
        </p:spPr>
        <p:txBody>
          <a:bodyPr/>
          <a:lstStyle/>
          <a:p>
            <a:r>
              <a:rPr lang="en-US"/>
              <a:t>Click to edit Master title style</a:t>
            </a:r>
          </a:p>
        </p:txBody>
      </p:sp>
      <p:sp>
        <p:nvSpPr>
          <p:cNvPr id="3" name="Date Placeholder 2">
            <a:extLst>
              <a:ext uri="{FF2B5EF4-FFF2-40B4-BE49-F238E27FC236}">
                <a16:creationId xmlns:a16="http://schemas.microsoft.com/office/drawing/2014/main" id="{973DF099-8B5B-4445-8514-0670B272D164}"/>
              </a:ext>
            </a:extLst>
          </p:cNvPr>
          <p:cNvSpPr>
            <a:spLocks noGrp="1"/>
          </p:cNvSpPr>
          <p:nvPr>
            <p:ph type="dt" sz="half" idx="10"/>
          </p:nvPr>
        </p:nvSpPr>
        <p:spPr>
          <a:xfrm>
            <a:off x="5646738" y="330200"/>
            <a:ext cx="2368550" cy="309563"/>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2B8AB7B5-A043-4F11-BA7E-467FE3F39AD1}"/>
              </a:ext>
            </a:extLst>
          </p:cNvPr>
          <p:cNvSpPr>
            <a:spLocks noGrp="1"/>
          </p:cNvSpPr>
          <p:nvPr>
            <p:ph type="ftr" sz="quarter" idx="11"/>
          </p:nvPr>
        </p:nvSpPr>
        <p:spPr>
          <a:xfrm>
            <a:off x="1535113" y="330200"/>
            <a:ext cx="3943350" cy="307975"/>
          </a:xfrm>
        </p:spPr>
        <p:txBody>
          <a:bodyPr/>
          <a:lstStyle>
            <a:lvl1pPr>
              <a:defRPr/>
            </a:lvl1pPr>
          </a:lstStyle>
          <a:p>
            <a:endParaRPr lang="en-US" altLang="en-US"/>
          </a:p>
        </p:txBody>
      </p:sp>
    </p:spTree>
    <p:extLst>
      <p:ext uri="{BB962C8B-B14F-4D97-AF65-F5344CB8AC3E}">
        <p14:creationId xmlns:p14="http://schemas.microsoft.com/office/powerpoint/2010/main" val="834152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FBB9-1715-4B66-A159-8C4EB6006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BFECA-4C1C-48CC-8EA8-C79EE1141E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95473C-2EAE-47ED-BAE9-D8B9CAFD9EA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BC83F66-7378-4045-A82F-E9A68523B54F}"/>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2012447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D378-F6FD-4324-B792-8065469D6014}"/>
              </a:ext>
            </a:extLst>
          </p:cNvPr>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3310F7-D63B-4780-B301-F9144CC4067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8CE4B1D7-EC18-405C-8057-F43C74055439}"/>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2DCD6F99-3F91-4CBB-B029-8C2583A4535C}"/>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5314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47B2-68AC-4242-9FE8-3784C10A4E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9C874-5B76-4421-91C4-9B407201AC14}"/>
              </a:ext>
            </a:extLst>
          </p:cNvPr>
          <p:cNvSpPr>
            <a:spLocks noGrp="1"/>
          </p:cNvSpPr>
          <p:nvPr>
            <p:ph sz="half" idx="1"/>
          </p:nvPr>
        </p:nvSpPr>
        <p:spPr>
          <a:xfrm>
            <a:off x="228600" y="2057400"/>
            <a:ext cx="3163888" cy="3451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B2C615-2D77-4134-9075-2FC2DBE50EC7}"/>
              </a:ext>
            </a:extLst>
          </p:cNvPr>
          <p:cNvSpPr>
            <a:spLocks noGrp="1"/>
          </p:cNvSpPr>
          <p:nvPr>
            <p:ph sz="half" idx="2"/>
          </p:nvPr>
        </p:nvSpPr>
        <p:spPr>
          <a:xfrm>
            <a:off x="3544888" y="2057400"/>
            <a:ext cx="3163887" cy="3451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21BBE6-16E9-43B0-80CD-F2782EB3A405}"/>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ECC04E93-8AB0-42E8-8B6A-E31711F5B885}"/>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3165549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8B925-BB2D-472D-BA9A-3CE322954E10}"/>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593584-BC2B-4D56-8782-E18C38D86EA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4DCEBC-02C6-4C87-AC95-8865E8699142}"/>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8AB4AB-74B7-49AE-9882-73081E59342A}"/>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B15861-9E60-41BF-AFDA-AEBE9F925C59}"/>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58B20-757B-406D-8889-5133301B163B}"/>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A183B0EF-0C84-400B-86A0-A87387F8E023}"/>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195980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FB59-E580-473A-9247-88C517306D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0B1AE3-BD06-4DA9-8423-D5237D4F2E84}"/>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1DA83DD9-9C3D-4C3F-A4FB-28C2FF6473FB}"/>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2317284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B780CF-997E-43D9-8E3E-AE0CDC676D68}"/>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9B26D18C-F7AD-40D0-8828-3A0F8D1AB7C2}"/>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1404462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3A63-8E8F-4265-ABB6-C414CA5EE190}"/>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D62CDB-D681-482E-9E6E-1D548E40962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F62897-4FCE-4FC6-A07A-21B9744EC27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E37750-B7CC-4EC1-97EB-84EEDE053AF2}"/>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1269997D-8C14-4D9E-8054-CA7281302314}"/>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2843293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93B2-F897-4263-8013-8CA885E718CF}"/>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F371B5-F72B-4AE6-B652-099453589A2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9F37B1-21DF-4B64-9463-3E2F5C806A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BD4D79-5DDC-4B15-9686-C72AB5F0EC51}"/>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4FD6CE8E-DE7B-44FC-9F89-C39F90A7BAEB}"/>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3849279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EC2E6-2DE8-4F6F-9F2F-9CFA0CE0AD66}"/>
              </a:ext>
            </a:extLst>
          </p:cNvPr>
          <p:cNvSpPr/>
          <p:nvPr/>
        </p:nvSpPr>
        <p:spPr>
          <a:xfrm>
            <a:off x="0" y="2016125"/>
            <a:ext cx="9144000" cy="414655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6019" name="Picture 6">
            <a:extLst>
              <a:ext uri="{FF2B5EF4-FFF2-40B4-BE49-F238E27FC236}">
                <a16:creationId xmlns:a16="http://schemas.microsoft.com/office/drawing/2014/main" id="{60C411B0-BE3C-43CD-8186-F230D6A6E6A4}"/>
              </a:ext>
            </a:extLst>
          </p:cNvPr>
          <p:cNvPicPr>
            <a:picLocks noChangeAspect="1" noChangeArrowheads="1"/>
          </p:cNvPicPr>
          <p:nvPr>
            <p:custDataLst>
              <p:tags r:id="rId14"/>
            </p:custDataLst>
          </p:nvPr>
        </p:nvPicPr>
        <p:blipFill>
          <a:blip r:embed="rId16">
            <a:extLst>
              <a:ext uri="{28A0092B-C50C-407E-A947-70E740481C1C}">
                <a14:useLocalDpi xmlns:a14="http://schemas.microsoft.com/office/drawing/2010/main" val="0"/>
              </a:ext>
            </a:extLst>
          </a:blip>
          <a:srcRect t="2873" b="-2873"/>
          <a:stretch>
            <a:fillRect/>
          </a:stretch>
        </p:blipFill>
        <p:spPr bwMode="auto">
          <a:xfrm>
            <a:off x="0" y="6162675"/>
            <a:ext cx="9144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itle Placeholder 1">
            <a:extLst>
              <a:ext uri="{FF2B5EF4-FFF2-40B4-BE49-F238E27FC236}">
                <a16:creationId xmlns:a16="http://schemas.microsoft.com/office/drawing/2014/main" id="{B1F0B9FC-3612-40DA-9379-586F530A191A}"/>
              </a:ext>
            </a:extLst>
          </p:cNvPr>
          <p:cNvSpPr>
            <a:spLocks noGrp="1" noChangeArrowheads="1"/>
          </p:cNvSpPr>
          <p:nvPr>
            <p:ph type="title"/>
          </p:nvPr>
        </p:nvSpPr>
        <p:spPr bwMode="auto">
          <a:xfrm>
            <a:off x="228600" y="838200"/>
            <a:ext cx="648017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945" tIns="41473" rIns="82945" bIns="41473" numCol="1" anchor="b" anchorCtr="0" compatLnSpc="1">
            <a:prstTxWarp prst="textNoShape">
              <a:avLst/>
            </a:prstTxWarp>
          </a:bodyPr>
          <a:lstStyle/>
          <a:p>
            <a:pPr lvl="0"/>
            <a:r>
              <a:rPr lang="en-US" altLang="en-US"/>
              <a:t>Click to edit Master title style</a:t>
            </a:r>
          </a:p>
        </p:txBody>
      </p:sp>
      <p:sp>
        <p:nvSpPr>
          <p:cNvPr id="86021" name="Text Placeholder 2">
            <a:extLst>
              <a:ext uri="{FF2B5EF4-FFF2-40B4-BE49-F238E27FC236}">
                <a16:creationId xmlns:a16="http://schemas.microsoft.com/office/drawing/2014/main" id="{F1AF5157-D18C-4F38-B53A-B0BFBD6E24AD}"/>
              </a:ext>
            </a:extLst>
          </p:cNvPr>
          <p:cNvSpPr>
            <a:spLocks noGrp="1" noChangeArrowheads="1"/>
          </p:cNvSpPr>
          <p:nvPr>
            <p:ph type="body" idx="1"/>
          </p:nvPr>
        </p:nvSpPr>
        <p:spPr bwMode="auto">
          <a:xfrm>
            <a:off x="228600" y="2057400"/>
            <a:ext cx="6480175"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945" tIns="41473" rIns="82945" bIns="41473"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224725-1B05-4995-95D6-3B6745E0BFC9}"/>
              </a:ext>
            </a:extLst>
          </p:cNvPr>
          <p:cNvSpPr>
            <a:spLocks noGrp="1" noChangeArrowheads="1"/>
          </p:cNvSpPr>
          <p:nvPr>
            <p:ph type="dt" sz="half" idx="2"/>
          </p:nvPr>
        </p:nvSpPr>
        <p:spPr bwMode="auto">
          <a:xfrm>
            <a:off x="5646738" y="330200"/>
            <a:ext cx="236855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945" tIns="41473" rIns="82945" bIns="41473" numCol="1" anchor="ctr" anchorCtr="0" compatLnSpc="1">
            <a:prstTxWarp prst="textNoShape">
              <a:avLst/>
            </a:prstTxWarp>
          </a:bodyPr>
          <a:lstStyle>
            <a:lvl1pPr algn="r" defTabSz="414338" eaLnBrk="1" hangingPunct="1">
              <a:defRPr sz="1000">
                <a:solidFill>
                  <a:srgbClr val="898989"/>
                </a:solidFill>
              </a:defRPr>
            </a:lvl1pPr>
          </a:lstStyle>
          <a:p>
            <a:endParaRPr lang="en-US" altLang="en-US"/>
          </a:p>
        </p:txBody>
      </p:sp>
      <p:sp>
        <p:nvSpPr>
          <p:cNvPr id="5" name="Footer Placeholder 4">
            <a:extLst>
              <a:ext uri="{FF2B5EF4-FFF2-40B4-BE49-F238E27FC236}">
                <a16:creationId xmlns:a16="http://schemas.microsoft.com/office/drawing/2014/main" id="{F41D9AAA-1AB3-4884-AFF5-FAE4453E1FCF}"/>
              </a:ext>
            </a:extLst>
          </p:cNvPr>
          <p:cNvSpPr>
            <a:spLocks noGrp="1" noChangeArrowheads="1"/>
          </p:cNvSpPr>
          <p:nvPr>
            <p:ph type="ftr" sz="quarter" idx="3"/>
          </p:nvPr>
        </p:nvSpPr>
        <p:spPr bwMode="auto">
          <a:xfrm>
            <a:off x="1535113" y="330200"/>
            <a:ext cx="394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945" tIns="41473" rIns="82945" bIns="41473" numCol="1" anchor="ctr" anchorCtr="0" compatLnSpc="1">
            <a:prstTxWarp prst="textNoShape">
              <a:avLst/>
            </a:prstTxWarp>
          </a:bodyPr>
          <a:lstStyle>
            <a:lvl1pPr defTabSz="414338" eaLnBrk="1" hangingPunct="1">
              <a:defRPr sz="1000">
                <a:solidFill>
                  <a:srgbClr val="898989"/>
                </a:solidFill>
              </a:defRPr>
            </a:lvl1pPr>
          </a:lstStyle>
          <a:p>
            <a:endParaRPr lang="en-US" altLang="en-US"/>
          </a:p>
        </p:txBody>
      </p:sp>
      <p:cxnSp>
        <p:nvCxnSpPr>
          <p:cNvPr id="12" name="Straight Connector 11">
            <a:extLst>
              <a:ext uri="{FF2B5EF4-FFF2-40B4-BE49-F238E27FC236}">
                <a16:creationId xmlns:a16="http://schemas.microsoft.com/office/drawing/2014/main" id="{B6EC0FCE-2E0B-4EF8-BD0C-5453A2F64EA3}"/>
              </a:ext>
            </a:extLst>
          </p:cNvPr>
          <p:cNvCxnSpPr/>
          <p:nvPr/>
        </p:nvCxnSpPr>
        <p:spPr>
          <a:xfrm>
            <a:off x="0" y="6802438"/>
            <a:ext cx="100806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l" defTabSz="685800"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600">
          <a:solidFill>
            <a:schemeClr val="tx1"/>
          </a:solidFill>
          <a:latin typeface="Palatino Linotype" panose="02040502050505030304" pitchFamily="18" charset="0"/>
        </a:defRPr>
      </a:lvl2pPr>
      <a:lvl3pPr algn="l" defTabSz="685800" rtl="0" eaLnBrk="0" fontAlgn="base" hangingPunct="0">
        <a:lnSpc>
          <a:spcPct val="90000"/>
        </a:lnSpc>
        <a:spcBef>
          <a:spcPct val="0"/>
        </a:spcBef>
        <a:spcAft>
          <a:spcPct val="0"/>
        </a:spcAft>
        <a:defRPr sz="3600">
          <a:solidFill>
            <a:schemeClr val="tx1"/>
          </a:solidFill>
          <a:latin typeface="Palatino Linotype" panose="02040502050505030304" pitchFamily="18" charset="0"/>
        </a:defRPr>
      </a:lvl3pPr>
      <a:lvl4pPr algn="l" defTabSz="685800" rtl="0" eaLnBrk="0" fontAlgn="base" hangingPunct="0">
        <a:lnSpc>
          <a:spcPct val="90000"/>
        </a:lnSpc>
        <a:spcBef>
          <a:spcPct val="0"/>
        </a:spcBef>
        <a:spcAft>
          <a:spcPct val="0"/>
        </a:spcAft>
        <a:defRPr sz="3600">
          <a:solidFill>
            <a:schemeClr val="tx1"/>
          </a:solidFill>
          <a:latin typeface="Palatino Linotype" panose="02040502050505030304" pitchFamily="18" charset="0"/>
        </a:defRPr>
      </a:lvl4pPr>
      <a:lvl5pPr algn="l" defTabSz="685800" rtl="0" eaLnBrk="0" fontAlgn="base" hangingPunct="0">
        <a:lnSpc>
          <a:spcPct val="90000"/>
        </a:lnSpc>
        <a:spcBef>
          <a:spcPct val="0"/>
        </a:spcBef>
        <a:spcAft>
          <a:spcPct val="0"/>
        </a:spcAft>
        <a:defRPr sz="3600">
          <a:solidFill>
            <a:schemeClr val="tx1"/>
          </a:solidFill>
          <a:latin typeface="Palatino Linotype" panose="02040502050505030304" pitchFamily="18" charset="0"/>
        </a:defRPr>
      </a:lvl5pPr>
      <a:lvl6pPr marL="457200" algn="l" defTabSz="685800" rtl="0" eaLnBrk="0" fontAlgn="base" hangingPunct="0">
        <a:lnSpc>
          <a:spcPct val="90000"/>
        </a:lnSpc>
        <a:spcBef>
          <a:spcPct val="0"/>
        </a:spcBef>
        <a:spcAft>
          <a:spcPct val="0"/>
        </a:spcAft>
        <a:defRPr sz="3600">
          <a:solidFill>
            <a:schemeClr val="tx1"/>
          </a:solidFill>
          <a:latin typeface="Palatino Linotype" panose="02040502050505030304" pitchFamily="18" charset="0"/>
        </a:defRPr>
      </a:lvl6pPr>
      <a:lvl7pPr marL="914400" algn="l" defTabSz="685800" rtl="0" eaLnBrk="0" fontAlgn="base" hangingPunct="0">
        <a:lnSpc>
          <a:spcPct val="90000"/>
        </a:lnSpc>
        <a:spcBef>
          <a:spcPct val="0"/>
        </a:spcBef>
        <a:spcAft>
          <a:spcPct val="0"/>
        </a:spcAft>
        <a:defRPr sz="3600">
          <a:solidFill>
            <a:schemeClr val="tx1"/>
          </a:solidFill>
          <a:latin typeface="Palatino Linotype" panose="02040502050505030304" pitchFamily="18" charset="0"/>
        </a:defRPr>
      </a:lvl7pPr>
      <a:lvl8pPr marL="1371600" algn="l" defTabSz="685800" rtl="0" eaLnBrk="0" fontAlgn="base" hangingPunct="0">
        <a:lnSpc>
          <a:spcPct val="90000"/>
        </a:lnSpc>
        <a:spcBef>
          <a:spcPct val="0"/>
        </a:spcBef>
        <a:spcAft>
          <a:spcPct val="0"/>
        </a:spcAft>
        <a:defRPr sz="3600">
          <a:solidFill>
            <a:schemeClr val="tx1"/>
          </a:solidFill>
          <a:latin typeface="Palatino Linotype" panose="02040502050505030304" pitchFamily="18" charset="0"/>
        </a:defRPr>
      </a:lvl8pPr>
      <a:lvl9pPr marL="1828800" algn="l" defTabSz="685800" rtl="0" eaLnBrk="0" fontAlgn="base" hangingPunct="0">
        <a:lnSpc>
          <a:spcPct val="90000"/>
        </a:lnSpc>
        <a:spcBef>
          <a:spcPct val="0"/>
        </a:spcBef>
        <a:spcAft>
          <a:spcPct val="0"/>
        </a:spcAft>
        <a:defRPr sz="3600">
          <a:solidFill>
            <a:schemeClr val="tx1"/>
          </a:solidFill>
          <a:latin typeface="Palatino Linotype" panose="02040502050505030304" pitchFamily="18" charset="0"/>
        </a:defRPr>
      </a:lvl9pPr>
    </p:titleStyle>
    <p:bodyStyle>
      <a:lvl1pPr marL="227013" indent="-227013" algn="l" defTabSz="685800" rtl="0" eaLnBrk="0" fontAlgn="base" hangingPunct="0">
        <a:lnSpc>
          <a:spcPct val="120000"/>
        </a:lnSpc>
        <a:spcBef>
          <a:spcPts val="1000"/>
        </a:spcBef>
        <a:spcAft>
          <a:spcPct val="0"/>
        </a:spcAft>
        <a:buClr>
          <a:schemeClr val="accent1"/>
        </a:buClr>
        <a:buSzPct val="100000"/>
        <a:buFont typeface="Arial" panose="020B0604020202020204" pitchFamily="34" charset="0"/>
        <a:buChar char="•"/>
        <a:defRPr sz="2400" kern="1200">
          <a:solidFill>
            <a:schemeClr val="tx1"/>
          </a:solidFill>
          <a:latin typeface="+mn-lt"/>
          <a:ea typeface="+mn-ea"/>
          <a:cs typeface="+mn-cs"/>
        </a:defRPr>
      </a:lvl1pPr>
      <a:lvl2pPr marL="685800" indent="-228600" algn="l" defTabSz="685800" rtl="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700" kern="1200">
          <a:solidFill>
            <a:schemeClr val="tx1"/>
          </a:solidFill>
          <a:latin typeface="+mn-lt"/>
          <a:ea typeface="+mn-ea"/>
          <a:cs typeface="+mn-cs"/>
        </a:defRPr>
      </a:lvl2pPr>
      <a:lvl3pPr marL="1141413" indent="-227013" algn="l" defTabSz="685800" rtl="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700" kern="1200">
          <a:solidFill>
            <a:schemeClr val="tx1"/>
          </a:solidFill>
          <a:latin typeface="+mn-lt"/>
          <a:ea typeface="+mn-ea"/>
          <a:cs typeface="+mn-cs"/>
        </a:defRPr>
      </a:lvl3pPr>
      <a:lvl4pPr marL="1600200" indent="-228600" algn="l" defTabSz="685800" rtl="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4pPr>
      <a:lvl5pPr marL="2055813" indent="-227013" algn="l" defTabSz="685800" rtl="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32.xml"/><Relationship Id="rId6" Type="http://schemas.openxmlformats.org/officeDocument/2006/relationships/image" Target="../media/image3.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media32.m4a"/><Relationship Id="rId2" Type="http://schemas.microsoft.com/office/2007/relationships/media" Target="../media/media32.m4a"/><Relationship Id="rId1" Type="http://schemas.openxmlformats.org/officeDocument/2006/relationships/tags" Target="../tags/tag34.xml"/><Relationship Id="rId6" Type="http://schemas.openxmlformats.org/officeDocument/2006/relationships/image" Target="../media/image3.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0174ECA7-90B0-4658-8B22-0954D7700AEF}"/>
              </a:ext>
            </a:extLst>
          </p:cNvPr>
          <p:cNvSpPr>
            <a:spLocks noGrp="1" noChangeArrowheads="1"/>
          </p:cNvSpPr>
          <p:nvPr>
            <p:ph type="title"/>
          </p:nvPr>
        </p:nvSpPr>
        <p:spPr>
          <a:xfrm>
            <a:off x="990600" y="1828800"/>
            <a:ext cx="7772400" cy="1006475"/>
          </a:xfrm>
          <a:ln/>
        </p:spPr>
        <p:txBody>
          <a:bodyPr lIns="90000" tIns="46800" rIns="90000" bIns="46800"/>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4800"/>
              <a:t>First-Order Inference</a:t>
            </a:r>
          </a:p>
        </p:txBody>
      </p:sp>
      <p:sp>
        <p:nvSpPr>
          <p:cNvPr id="4098" name="Rectangle 2">
            <a:extLst>
              <a:ext uri="{FF2B5EF4-FFF2-40B4-BE49-F238E27FC236}">
                <a16:creationId xmlns:a16="http://schemas.microsoft.com/office/drawing/2014/main" id="{6922B7E8-9F85-4C84-844E-3C0CAA1D56EA}"/>
              </a:ext>
            </a:extLst>
          </p:cNvPr>
          <p:cNvSpPr>
            <a:spLocks noGrp="1" noChangeArrowheads="1"/>
          </p:cNvSpPr>
          <p:nvPr>
            <p:ph type="subTitle" idx="4294967295"/>
          </p:nvPr>
        </p:nvSpPr>
        <p:spPr bwMode="auto">
          <a:xfrm>
            <a:off x="990600" y="2895600"/>
            <a:ext cx="6629400" cy="677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0" indent="0">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t>SUSAN MCROY</a:t>
            </a:r>
          </a:p>
        </p:txBody>
      </p:sp>
      <p:pic>
        <p:nvPicPr>
          <p:cNvPr id="2" name="Audio 1">
            <a:hlinkClick r:id="" action="ppaction://media"/>
            <a:extLst>
              <a:ext uri="{FF2B5EF4-FFF2-40B4-BE49-F238E27FC236}">
                <a16:creationId xmlns:a16="http://schemas.microsoft.com/office/drawing/2014/main" id="{5EBB3438-C4B0-4EF4-B21F-ED813B4D78C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169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A5D8D00A-D25E-4783-A775-F9B76E1433A3}"/>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200"/>
              <a:t>Generalized Modus Ponens (GMP)</a:t>
            </a:r>
          </a:p>
        </p:txBody>
      </p:sp>
      <p:sp>
        <p:nvSpPr>
          <p:cNvPr id="12290" name="AutoShape 2">
            <a:extLst>
              <a:ext uri="{FF2B5EF4-FFF2-40B4-BE49-F238E27FC236}">
                <a16:creationId xmlns:a16="http://schemas.microsoft.com/office/drawing/2014/main" id="{F2F017DF-2534-4BB4-A825-CFD07C9DD2A4}"/>
              </a:ext>
            </a:extLst>
          </p:cNvPr>
          <p:cNvSpPr>
            <a:spLocks noChangeArrowheads="1"/>
          </p:cNvSpPr>
          <p:nvPr/>
        </p:nvSpPr>
        <p:spPr bwMode="auto">
          <a:xfrm>
            <a:off x="1219200" y="4419600"/>
            <a:ext cx="7467600" cy="2057400"/>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291" name="Text Box 3">
            <a:extLst>
              <a:ext uri="{FF2B5EF4-FFF2-40B4-BE49-F238E27FC236}">
                <a16:creationId xmlns:a16="http://schemas.microsoft.com/office/drawing/2014/main" id="{B8AE07B1-86DA-413C-BA03-DAC8E6C30C51}"/>
              </a:ext>
            </a:extLst>
          </p:cNvPr>
          <p:cNvSpPr txBox="1">
            <a:spLocks noChangeArrowheads="1"/>
          </p:cNvSpPr>
          <p:nvPr/>
        </p:nvSpPr>
        <p:spPr bwMode="auto">
          <a:xfrm>
            <a:off x="762000" y="3886200"/>
            <a:ext cx="7467600"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1pPr>
            <a:lvl2pPr marL="741363" indent="-28416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9pPr>
          </a:lstStyle>
          <a:p>
            <a:pPr eaLnBrk="1" hangingPunct="1">
              <a:lnSpc>
                <a:spcPct val="93000"/>
              </a:lnSpc>
              <a:spcBef>
                <a:spcPts val="600"/>
              </a:spcBef>
              <a:buClr>
                <a:srgbClr val="0099CC"/>
              </a:buClr>
              <a:buSzPct val="80000"/>
              <a:buFont typeface="Wingdings" panose="05000000000000000000" pitchFamily="2" charset="2"/>
              <a:buChar char=""/>
            </a:pPr>
            <a:r>
              <a:rPr lang="en-GB" altLang="en-US" sz="2000">
                <a:latin typeface="Arial" panose="020B0604020202020204" pitchFamily="34" charset="0"/>
              </a:rPr>
              <a:t>All variables assumed to be universally quantified</a:t>
            </a:r>
          </a:p>
          <a:p>
            <a:pPr eaLnBrk="1" hangingPunct="1">
              <a:spcBef>
                <a:spcPts val="600"/>
              </a:spcBef>
              <a:buClr>
                <a:srgbClr val="0099CC"/>
              </a:buClr>
              <a:buSzPct val="80000"/>
              <a:buFont typeface="Wingdings" panose="05000000000000000000" pitchFamily="2" charset="2"/>
              <a:buChar char=""/>
            </a:pPr>
            <a:r>
              <a:rPr lang="en-GB" altLang="en-US" sz="2000">
                <a:latin typeface="Arial" panose="020B0604020202020204" pitchFamily="34" charset="0"/>
              </a:rPr>
              <a:t>Used with a KB in </a:t>
            </a:r>
            <a:r>
              <a:rPr lang="en-GB" altLang="en-US" sz="2000">
                <a:solidFill>
                  <a:srgbClr val="CC3300"/>
                </a:solidFill>
                <a:latin typeface="Arial" panose="020B0604020202020204" pitchFamily="34" charset="0"/>
              </a:rPr>
              <a:t>Horn normal form</a:t>
            </a:r>
            <a:r>
              <a:rPr lang="en-GB" altLang="en-US" sz="2000">
                <a:latin typeface="Arial" panose="020B0604020202020204" pitchFamily="34" charset="0"/>
              </a:rPr>
              <a:t> (HNF):</a:t>
            </a:r>
            <a:br>
              <a:rPr lang="en-GB" altLang="en-US" sz="2000">
                <a:latin typeface="Arial" panose="020B0604020202020204" pitchFamily="34" charset="0"/>
              </a:rPr>
            </a:br>
            <a:r>
              <a:rPr lang="en-GB" altLang="en-US" sz="2000">
                <a:latin typeface="Arial" panose="020B0604020202020204" pitchFamily="34" charset="0"/>
              </a:rPr>
              <a:t>Horn sentence: disjunction with one positive literal</a:t>
            </a:r>
          </a:p>
          <a:p>
            <a:pPr lvl="1" eaLnBrk="1" hangingPunct="1">
              <a:spcBef>
                <a:spcPts val="250"/>
              </a:spcBef>
              <a:buClr>
                <a:srgbClr val="000000"/>
              </a:buClr>
              <a:buSzPct val="75000"/>
              <a:buFont typeface="Times New Roman" panose="02020603050405020304" pitchFamily="18" charset="0"/>
              <a:buChar char="–"/>
            </a:pPr>
            <a:r>
              <a:rPr lang="en-GB" altLang="en-US" sz="2000">
                <a:solidFill>
                  <a:srgbClr val="000000"/>
                </a:solidFill>
                <a:latin typeface="Arial" panose="020B0604020202020204" pitchFamily="34" charset="0"/>
                <a:cs typeface="Tahoma" panose="020B0604030504040204" pitchFamily="34" charset="0"/>
              </a:rPr>
              <a:t>single atomic sentence</a:t>
            </a:r>
            <a:r>
              <a:rPr lang="en-GB" altLang="en-US" sz="2000">
                <a:solidFill>
                  <a:srgbClr val="000000"/>
                </a:solidFill>
                <a:cs typeface="Tahoma" panose="020B0604030504040204" pitchFamily="34" charset="0"/>
              </a:rPr>
              <a:t>:      </a:t>
            </a:r>
            <a:r>
              <a:rPr lang="en-GB" altLang="en-US" sz="1800" b="1">
                <a:latin typeface="Courier New" panose="02070309020205020404" pitchFamily="49" charset="0"/>
                <a:cs typeface="Tahoma" panose="020B0604030504040204" pitchFamily="34" charset="0"/>
              </a:rPr>
              <a:t>P(x)</a:t>
            </a:r>
          </a:p>
          <a:p>
            <a:pPr lvl="1" eaLnBrk="1" hangingPunct="1">
              <a:spcBef>
                <a:spcPts val="250"/>
              </a:spcBef>
              <a:buClr>
                <a:srgbClr val="000000"/>
              </a:buClr>
              <a:buSzPct val="75000"/>
              <a:buFont typeface="Times New Roman" panose="02020603050405020304" pitchFamily="18" charset="0"/>
              <a:buChar char="–"/>
            </a:pPr>
            <a:r>
              <a:rPr lang="en-GB" altLang="en-US" sz="2000">
                <a:cs typeface="Tahoma" panose="020B0604030504040204" pitchFamily="34" charset="0"/>
              </a:rPr>
              <a:t> </a:t>
            </a:r>
            <a:r>
              <a:rPr lang="en-GB" altLang="en-US" sz="2000" b="1" i="1">
                <a:latin typeface="Palatino" pitchFamily="2" charset="0"/>
              </a:rPr>
              <a:t>p</a:t>
            </a:r>
            <a:r>
              <a:rPr lang="en-GB" altLang="en-US" sz="2000" b="1" i="1" baseline="-25000">
                <a:latin typeface="Palatino" pitchFamily="2" charset="0"/>
              </a:rPr>
              <a:t>1 </a:t>
            </a:r>
            <a:r>
              <a:rPr lang="en-GB" altLang="en-US" sz="2000" b="1">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p</a:t>
            </a:r>
            <a:r>
              <a:rPr lang="en-GB" altLang="en-US" sz="2000" b="1" i="1" baseline="-25000">
                <a:latin typeface="Palatino" pitchFamily="2" charset="0"/>
              </a:rPr>
              <a:t>2 …</a:t>
            </a:r>
            <a:r>
              <a:rPr lang="en-GB" altLang="en-US" sz="1600" b="1">
                <a:latin typeface="Symbol" panose="05050102010706020507" pitchFamily="18" charset="2"/>
                <a:cs typeface="Tahoma" panose="020B0604030504040204" pitchFamily="34" charset="0"/>
              </a:rPr>
              <a:t></a:t>
            </a:r>
            <a:r>
              <a:rPr lang="en-GB" altLang="en-US" sz="2000">
                <a:cs typeface="Tahoma" panose="020B0604030504040204" pitchFamily="34" charset="0"/>
              </a:rPr>
              <a:t> </a:t>
            </a:r>
            <a:r>
              <a:rPr lang="en-GB" altLang="en-US" sz="2000">
                <a:latin typeface="Arial" panose="020B0604020202020204" pitchFamily="34" charset="0"/>
                <a:cs typeface="Tahoma" panose="020B0604030504040204" pitchFamily="34" charset="0"/>
              </a:rPr>
              <a:t>atom</a:t>
            </a:r>
            <a:r>
              <a:rPr lang="en-GB" altLang="en-US">
                <a:cs typeface="Tahoma" panose="020B0604030504040204" pitchFamily="34" charset="0"/>
              </a:rPr>
              <a:t>:    </a:t>
            </a:r>
            <a:r>
              <a:rPr lang="en-GB" altLang="en-US" sz="2000" b="1">
                <a:latin typeface="Symbol" panose="05050102010706020507" pitchFamily="18" charset="2"/>
                <a:cs typeface="Tahoma" panose="020B0604030504040204" pitchFamily="34" charset="0"/>
              </a:rPr>
              <a:t></a:t>
            </a:r>
            <a:r>
              <a:rPr lang="en-GB" altLang="en-US" sz="2000" b="1">
                <a:latin typeface="Courier New" panose="02070309020205020404" pitchFamily="49" charset="0"/>
                <a:cs typeface="Tahoma" panose="020B0604030504040204" pitchFamily="34" charset="0"/>
              </a:rPr>
              <a:t>P(x) </a:t>
            </a:r>
            <a:r>
              <a:rPr lang="en-GB" altLang="en-US" b="1">
                <a:latin typeface="Symbol" panose="05050102010706020507" pitchFamily="18" charset="2"/>
                <a:cs typeface="Tahoma" panose="020B0604030504040204" pitchFamily="34" charset="0"/>
              </a:rPr>
              <a:t></a:t>
            </a:r>
            <a:r>
              <a:rPr lang="en-GB" altLang="en-US" sz="2000" b="1">
                <a:latin typeface="Courier New" panose="02070309020205020404" pitchFamily="49" charset="0"/>
                <a:cs typeface="Tahoma" panose="020B0604030504040204" pitchFamily="34" charset="0"/>
              </a:rPr>
              <a:t> </a:t>
            </a:r>
            <a:r>
              <a:rPr lang="en-GB" altLang="en-US" sz="2000" b="1">
                <a:latin typeface="Symbol" panose="05050102010706020507" pitchFamily="18" charset="2"/>
                <a:cs typeface="Tahoma" panose="020B0604030504040204" pitchFamily="34" charset="0"/>
              </a:rPr>
              <a:t></a:t>
            </a:r>
            <a:r>
              <a:rPr lang="en-GB" altLang="en-US" sz="2000" b="1">
                <a:latin typeface="Courier New" panose="02070309020205020404" pitchFamily="49" charset="0"/>
                <a:cs typeface="Tahoma" panose="020B0604030504040204" pitchFamily="34" charset="0"/>
              </a:rPr>
              <a:t>Q(x) </a:t>
            </a:r>
            <a:r>
              <a:rPr lang="en-GB" altLang="en-US" b="1">
                <a:latin typeface="Symbol" panose="05050102010706020507" pitchFamily="18" charset="2"/>
                <a:cs typeface="Tahoma" panose="020B0604030504040204" pitchFamily="34" charset="0"/>
              </a:rPr>
              <a:t></a:t>
            </a:r>
            <a:r>
              <a:rPr lang="en-GB" altLang="en-US" sz="2000" b="1">
                <a:latin typeface="Courier New" panose="02070309020205020404" pitchFamily="49" charset="0"/>
                <a:cs typeface="Tahoma" panose="020B0604030504040204" pitchFamily="34" charset="0"/>
              </a:rPr>
              <a:t> R(x)</a:t>
            </a:r>
          </a:p>
        </p:txBody>
      </p:sp>
      <p:grpSp>
        <p:nvGrpSpPr>
          <p:cNvPr id="12292" name="Group 4">
            <a:extLst>
              <a:ext uri="{FF2B5EF4-FFF2-40B4-BE49-F238E27FC236}">
                <a16:creationId xmlns:a16="http://schemas.microsoft.com/office/drawing/2014/main" id="{293D00B1-A63C-457E-8C93-4DB1E63CFF40}"/>
              </a:ext>
            </a:extLst>
          </p:cNvPr>
          <p:cNvGrpSpPr>
            <a:grpSpLocks/>
          </p:cNvGrpSpPr>
          <p:nvPr/>
        </p:nvGrpSpPr>
        <p:grpSpPr bwMode="auto">
          <a:xfrm>
            <a:off x="762000" y="2209800"/>
            <a:ext cx="6019800" cy="458788"/>
            <a:chOff x="1488" y="1680"/>
            <a:chExt cx="3792" cy="289"/>
          </a:xfrm>
        </p:grpSpPr>
        <p:sp>
          <p:nvSpPr>
            <p:cNvPr id="12293" name="Text Box 5">
              <a:extLst>
                <a:ext uri="{FF2B5EF4-FFF2-40B4-BE49-F238E27FC236}">
                  <a16:creationId xmlns:a16="http://schemas.microsoft.com/office/drawing/2014/main" id="{5C1D102D-CC7C-481B-854C-63281D968881}"/>
                </a:ext>
              </a:extLst>
            </p:cNvPr>
            <p:cNvSpPr txBox="1">
              <a:spLocks noChangeArrowheads="1"/>
            </p:cNvSpPr>
            <p:nvPr/>
          </p:nvSpPr>
          <p:spPr bwMode="auto">
            <a:xfrm>
              <a:off x="1488" y="1680"/>
              <a:ext cx="3792"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i="1">
                  <a:latin typeface="Palatino" pitchFamily="2" charset="0"/>
                </a:rPr>
                <a:t>p</a:t>
              </a:r>
              <a:r>
                <a:rPr lang="en-GB" altLang="en-US" sz="2000" b="1" i="1" baseline="-25000">
                  <a:latin typeface="Palatino" pitchFamily="2" charset="0"/>
                </a:rPr>
                <a:t>1</a:t>
              </a:r>
              <a:r>
                <a:rPr lang="en-GB" altLang="en-US" sz="2000" b="1" i="1">
                  <a:latin typeface="Palatino" pitchFamily="2" charset="0"/>
                </a:rPr>
                <a:t>', p</a:t>
              </a:r>
              <a:r>
                <a:rPr lang="en-GB" altLang="en-US" sz="2000" b="1" i="1" baseline="-25000">
                  <a:latin typeface="Palatino" pitchFamily="2" charset="0"/>
                </a:rPr>
                <a:t>2</a:t>
              </a:r>
              <a:r>
                <a:rPr lang="en-GB" altLang="en-US" sz="2000" b="1" i="1">
                  <a:latin typeface="Palatino" pitchFamily="2" charset="0"/>
                </a:rPr>
                <a:t>', …, p</a:t>
              </a:r>
              <a:r>
                <a:rPr lang="en-GB" altLang="en-US" sz="2000" b="1" i="1" baseline="-25000">
                  <a:latin typeface="Palatino" pitchFamily="2" charset="0"/>
                </a:rPr>
                <a:t>n</a:t>
              </a:r>
              <a:r>
                <a:rPr lang="en-GB" altLang="en-US" sz="2000" b="1" i="1">
                  <a:latin typeface="Palatino" pitchFamily="2" charset="0"/>
                </a:rPr>
                <a:t>', (p</a:t>
              </a:r>
              <a:r>
                <a:rPr lang="en-GB" altLang="en-US" sz="2000" b="1" i="1" baseline="-25000">
                  <a:latin typeface="Palatino" pitchFamily="2" charset="0"/>
                </a:rPr>
                <a:t>1 </a:t>
              </a:r>
              <a:r>
                <a:rPr lang="en-GB" altLang="en-US" sz="2000" b="1">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p</a:t>
              </a:r>
              <a:r>
                <a:rPr lang="en-GB" altLang="en-US" sz="2000" b="1" i="1" baseline="-25000">
                  <a:latin typeface="Palatino" pitchFamily="2" charset="0"/>
                </a:rPr>
                <a:t>2 </a:t>
              </a:r>
              <a:r>
                <a:rPr lang="en-GB" altLang="en-US" sz="2000" b="1">
                  <a:latin typeface="Symbol" panose="05050102010706020507" pitchFamily="18" charset="2"/>
                </a:rPr>
                <a:t></a:t>
              </a:r>
              <a:r>
                <a:rPr lang="en-GB" altLang="en-US" sz="2000" b="1" i="1">
                  <a:latin typeface="Palatino" pitchFamily="2" charset="0"/>
                </a:rPr>
                <a:t>…</a:t>
              </a:r>
              <a:r>
                <a:rPr lang="en-GB" altLang="en-US" sz="2000" b="1">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p</a:t>
              </a:r>
              <a:r>
                <a:rPr lang="en-GB" altLang="en-US" sz="2000" b="1" i="1" baseline="-25000">
                  <a:latin typeface="Palatino" pitchFamily="2" charset="0"/>
                </a:rPr>
                <a:t>n </a:t>
              </a:r>
              <a:r>
                <a:rPr lang="en-GB" altLang="en-US" sz="2000">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q)</a:t>
              </a:r>
            </a:p>
          </p:txBody>
        </p:sp>
        <p:sp>
          <p:nvSpPr>
            <p:cNvPr id="12294" name="Line 6">
              <a:extLst>
                <a:ext uri="{FF2B5EF4-FFF2-40B4-BE49-F238E27FC236}">
                  <a16:creationId xmlns:a16="http://schemas.microsoft.com/office/drawing/2014/main" id="{3A3F17FC-F0AF-4556-998B-D943DA83A757}"/>
                </a:ext>
              </a:extLst>
            </p:cNvPr>
            <p:cNvSpPr>
              <a:spLocks noChangeShapeType="1"/>
            </p:cNvSpPr>
            <p:nvPr/>
          </p:nvSpPr>
          <p:spPr bwMode="auto">
            <a:xfrm>
              <a:off x="1488" y="1968"/>
              <a:ext cx="3792"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295" name="Text Box 7">
            <a:extLst>
              <a:ext uri="{FF2B5EF4-FFF2-40B4-BE49-F238E27FC236}">
                <a16:creationId xmlns:a16="http://schemas.microsoft.com/office/drawing/2014/main" id="{93ECF298-5627-454B-B953-936BA3BE98CB}"/>
              </a:ext>
            </a:extLst>
          </p:cNvPr>
          <p:cNvSpPr txBox="1">
            <a:spLocks noChangeArrowheads="1"/>
          </p:cNvSpPr>
          <p:nvPr/>
        </p:nvSpPr>
        <p:spPr bwMode="auto">
          <a:xfrm>
            <a:off x="1143000" y="2819400"/>
            <a:ext cx="48768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i="1">
                <a:latin typeface="Palatino" pitchFamily="2" charset="0"/>
              </a:rPr>
              <a:t>SUBST(</a:t>
            </a:r>
            <a:r>
              <a:rPr lang="en-GB" altLang="en-US" sz="2000" i="1">
                <a:latin typeface="Symbol" panose="05050102010706020507" pitchFamily="18" charset="2"/>
              </a:rPr>
              <a:t></a:t>
            </a:r>
            <a:r>
              <a:rPr lang="en-GB" altLang="en-US" sz="2000" b="1" i="1">
                <a:latin typeface="Palatino" pitchFamily="2" charset="0"/>
              </a:rPr>
              <a:t>,q)</a:t>
            </a:r>
          </a:p>
        </p:txBody>
      </p:sp>
      <p:sp>
        <p:nvSpPr>
          <p:cNvPr id="12296" name="Text Box 8">
            <a:extLst>
              <a:ext uri="{FF2B5EF4-FFF2-40B4-BE49-F238E27FC236}">
                <a16:creationId xmlns:a16="http://schemas.microsoft.com/office/drawing/2014/main" id="{96C8AB30-8B68-49D2-9D78-3FA7E39A354F}"/>
              </a:ext>
            </a:extLst>
          </p:cNvPr>
          <p:cNvSpPr txBox="1">
            <a:spLocks noChangeArrowheads="1"/>
          </p:cNvSpPr>
          <p:nvPr/>
        </p:nvSpPr>
        <p:spPr bwMode="auto">
          <a:xfrm>
            <a:off x="1219200" y="3352800"/>
            <a:ext cx="6400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450"/>
              </a:spcBef>
              <a:buClr>
                <a:srgbClr val="000000"/>
              </a:buClr>
              <a:buSzPct val="75000"/>
              <a:buFont typeface="Wingdings" panose="05000000000000000000" pitchFamily="2" charset="2"/>
              <a:buNone/>
            </a:pPr>
            <a:r>
              <a:rPr lang="en-GB" altLang="en-US" sz="1800" b="1">
                <a:latin typeface="Palatino" pitchFamily="2" charset="0"/>
              </a:rPr>
              <a:t>(where</a:t>
            </a:r>
            <a:r>
              <a:rPr lang="en-GB" altLang="en-US" sz="1800" b="1" i="1">
                <a:latin typeface="Palatino" pitchFamily="2" charset="0"/>
              </a:rPr>
              <a:t> SUBST(</a:t>
            </a:r>
            <a:r>
              <a:rPr lang="en-GB" altLang="en-US" sz="1800" i="1">
                <a:latin typeface="Symbol" panose="05050102010706020507" pitchFamily="18" charset="2"/>
              </a:rPr>
              <a:t></a:t>
            </a:r>
            <a:r>
              <a:rPr lang="en-GB" altLang="en-US" sz="1800" b="1" i="1">
                <a:latin typeface="Symbol" panose="05050102010706020507" pitchFamily="18" charset="2"/>
              </a:rPr>
              <a:t></a:t>
            </a:r>
            <a:r>
              <a:rPr lang="en-GB" altLang="en-US" sz="1800" b="1" i="1">
                <a:latin typeface="Palatino" pitchFamily="2" charset="0"/>
              </a:rPr>
              <a:t>p</a:t>
            </a:r>
            <a:r>
              <a:rPr lang="en-GB" altLang="en-US" sz="1800" b="1" i="1" baseline="-25000">
                <a:latin typeface="Palatino" pitchFamily="2" charset="0"/>
              </a:rPr>
              <a:t>i</a:t>
            </a:r>
            <a:r>
              <a:rPr lang="en-GB" altLang="en-US" sz="1800" b="1" i="1">
                <a:latin typeface="Palatino" pitchFamily="2" charset="0"/>
              </a:rPr>
              <a:t>') </a:t>
            </a:r>
            <a:r>
              <a:rPr lang="en-GB" altLang="en-US" sz="1800" b="1">
                <a:latin typeface="Courier New" panose="02070309020205020404" pitchFamily="49" charset="0"/>
              </a:rPr>
              <a:t>=</a:t>
            </a:r>
            <a:r>
              <a:rPr lang="en-GB" altLang="en-US" sz="1800" b="1">
                <a:latin typeface="Arial" panose="020B0604020202020204" pitchFamily="34" charset="0"/>
              </a:rPr>
              <a:t> </a:t>
            </a:r>
            <a:r>
              <a:rPr lang="en-GB" altLang="en-US" sz="1800" b="1" i="1">
                <a:latin typeface="Palatino" pitchFamily="2" charset="0"/>
              </a:rPr>
              <a:t>SUBST(</a:t>
            </a:r>
            <a:r>
              <a:rPr lang="en-GB" altLang="en-US" sz="1800" i="1">
                <a:latin typeface="Symbol" panose="05050102010706020507" pitchFamily="18" charset="2"/>
              </a:rPr>
              <a:t></a:t>
            </a:r>
            <a:r>
              <a:rPr lang="en-GB" altLang="en-US" sz="1800" b="1" i="1">
                <a:latin typeface="Symbol" panose="05050102010706020507" pitchFamily="18" charset="2"/>
              </a:rPr>
              <a:t></a:t>
            </a:r>
            <a:r>
              <a:rPr lang="en-GB" altLang="en-US" sz="1800" b="1" i="1">
                <a:latin typeface="Palatino" pitchFamily="2" charset="0"/>
              </a:rPr>
              <a:t>p</a:t>
            </a:r>
            <a:r>
              <a:rPr lang="en-GB" altLang="en-US" sz="1800" b="1" i="1" baseline="-25000">
                <a:latin typeface="Palatino" pitchFamily="2" charset="0"/>
              </a:rPr>
              <a:t>i</a:t>
            </a:r>
            <a:r>
              <a:rPr lang="en-GB" altLang="en-US" sz="1800" b="1" i="1">
                <a:latin typeface="Palatino" pitchFamily="2" charset="0"/>
              </a:rPr>
              <a:t>) </a:t>
            </a:r>
            <a:r>
              <a:rPr lang="en-GB" altLang="en-US" sz="1800" b="1">
                <a:latin typeface="Palatino" pitchFamily="2" charset="0"/>
              </a:rPr>
              <a:t>for all</a:t>
            </a:r>
            <a:r>
              <a:rPr lang="en-GB" altLang="en-US" sz="1800" b="1" i="1">
                <a:latin typeface="Palatino" pitchFamily="2" charset="0"/>
              </a:rPr>
              <a:t> i</a:t>
            </a:r>
            <a:r>
              <a:rPr lang="en-GB" altLang="en-US" sz="1800" b="1">
                <a:latin typeface="Palatino" pitchFamily="2" charset="0"/>
              </a:rPr>
              <a:t>)</a:t>
            </a:r>
          </a:p>
        </p:txBody>
      </p:sp>
      <p:pic>
        <p:nvPicPr>
          <p:cNvPr id="5" name="Audio 4">
            <a:hlinkClick r:id="" action="ppaction://media"/>
            <a:extLst>
              <a:ext uri="{FF2B5EF4-FFF2-40B4-BE49-F238E27FC236}">
                <a16:creationId xmlns:a16="http://schemas.microsoft.com/office/drawing/2014/main" id="{2823D78A-1BFC-462E-9596-9851BADB801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358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29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1229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24312E9B-BCF8-4D99-91C1-405F630F82A3}"/>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200"/>
              <a:t>Generalized Modus Ponens (GMP)</a:t>
            </a:r>
          </a:p>
        </p:txBody>
      </p:sp>
      <p:sp>
        <p:nvSpPr>
          <p:cNvPr id="13314" name="AutoShape 2">
            <a:extLst>
              <a:ext uri="{FF2B5EF4-FFF2-40B4-BE49-F238E27FC236}">
                <a16:creationId xmlns:a16="http://schemas.microsoft.com/office/drawing/2014/main" id="{E55524E9-36F0-4F1F-AB1D-704DF635C0C3}"/>
              </a:ext>
            </a:extLst>
          </p:cNvPr>
          <p:cNvSpPr>
            <a:spLocks noChangeArrowheads="1"/>
          </p:cNvSpPr>
          <p:nvPr/>
        </p:nvSpPr>
        <p:spPr bwMode="auto">
          <a:xfrm>
            <a:off x="1295400" y="4038600"/>
            <a:ext cx="7848600" cy="2057400"/>
          </a:xfrm>
          <a:prstGeom prst="roundRect">
            <a:avLst>
              <a:gd name="adj" fmla="val 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315" name="Text Box 3">
            <a:extLst>
              <a:ext uri="{FF2B5EF4-FFF2-40B4-BE49-F238E27FC236}">
                <a16:creationId xmlns:a16="http://schemas.microsoft.com/office/drawing/2014/main" id="{4CE8EA93-C085-447F-B536-218EF9623908}"/>
              </a:ext>
            </a:extLst>
          </p:cNvPr>
          <p:cNvSpPr txBox="1">
            <a:spLocks noChangeArrowheads="1"/>
          </p:cNvSpPr>
          <p:nvPr/>
        </p:nvSpPr>
        <p:spPr bwMode="auto">
          <a:xfrm>
            <a:off x="533400" y="3505200"/>
            <a:ext cx="78486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1pPr>
            <a:lvl2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9pPr>
          </a:lstStyle>
          <a:p>
            <a:pPr>
              <a:lnSpc>
                <a:spcPct val="93000"/>
              </a:lnSpc>
              <a:buClr>
                <a:srgbClr val="000000"/>
              </a:buClr>
              <a:buSzPct val="100000"/>
              <a:buFont typeface="Times New Roman" panose="02020603050405020304" pitchFamily="18" charset="0"/>
              <a:buNone/>
            </a:pPr>
            <a:r>
              <a:rPr lang="en-GB" altLang="en-US" sz="2800" b="1"/>
              <a:t>Example:</a:t>
            </a:r>
          </a:p>
          <a:p>
            <a:pPr>
              <a:buClr>
                <a:srgbClr val="000000"/>
              </a:buClr>
              <a:buSzPct val="100000"/>
              <a:buFont typeface="Palatino" pitchFamily="2" charset="0"/>
              <a:buNone/>
            </a:pPr>
            <a:r>
              <a:rPr lang="en-GB" altLang="en-US" sz="2000" b="1" i="1">
                <a:latin typeface="Palatino" pitchFamily="2" charset="0"/>
              </a:rPr>
              <a:t>p</a:t>
            </a:r>
            <a:r>
              <a:rPr lang="en-GB" altLang="en-US" sz="2000" b="1" i="1" baseline="-25000">
                <a:latin typeface="Palatino" pitchFamily="2" charset="0"/>
              </a:rPr>
              <a:t>1</a:t>
            </a:r>
            <a:r>
              <a:rPr lang="en-GB" altLang="en-US" sz="2000" b="1" i="1">
                <a:latin typeface="Palatino" pitchFamily="2" charset="0"/>
              </a:rPr>
              <a:t>'                 = </a:t>
            </a:r>
            <a:r>
              <a:rPr lang="en-GB" altLang="en-US" sz="2000" b="1">
                <a:latin typeface="Courier New" panose="02070309020205020404" pitchFamily="49" charset="0"/>
              </a:rPr>
              <a:t>taller(Larry,Curly)</a:t>
            </a:r>
          </a:p>
          <a:p>
            <a:pPr>
              <a:buClr>
                <a:srgbClr val="000000"/>
              </a:buClr>
              <a:buSzPct val="100000"/>
              <a:buFont typeface="Palatino" pitchFamily="2" charset="0"/>
              <a:buNone/>
            </a:pPr>
            <a:r>
              <a:rPr lang="en-GB" altLang="en-US" sz="2000" b="1" i="1">
                <a:latin typeface="Palatino" pitchFamily="2" charset="0"/>
              </a:rPr>
              <a:t>p</a:t>
            </a:r>
            <a:r>
              <a:rPr lang="en-GB" altLang="en-US" sz="2000" b="1" i="1" baseline="-25000">
                <a:latin typeface="Palatino" pitchFamily="2" charset="0"/>
              </a:rPr>
              <a:t>2</a:t>
            </a:r>
            <a:r>
              <a:rPr lang="en-GB" altLang="en-US" sz="2000" b="1" i="1">
                <a:latin typeface="Palatino" pitchFamily="2" charset="0"/>
              </a:rPr>
              <a:t>' </a:t>
            </a:r>
            <a:r>
              <a:rPr lang="en-GB" altLang="en-US" sz="2000" b="1">
                <a:latin typeface="Palatino" pitchFamily="2" charset="0"/>
              </a:rPr>
              <a:t>	   =</a:t>
            </a:r>
            <a:r>
              <a:rPr lang="en-GB" altLang="en-US" sz="2000" b="1" i="1">
                <a:latin typeface="Palatino" pitchFamily="2" charset="0"/>
              </a:rPr>
              <a:t> </a:t>
            </a:r>
            <a:r>
              <a:rPr lang="en-GB" altLang="en-US" sz="2000" b="1">
                <a:latin typeface="Courier New" panose="02070309020205020404" pitchFamily="49" charset="0"/>
              </a:rPr>
              <a:t>taller(Curly,Moe)</a:t>
            </a:r>
          </a:p>
          <a:p>
            <a:pPr>
              <a:buClr>
                <a:srgbClr val="000000"/>
              </a:buClr>
              <a:buSzPct val="100000"/>
              <a:buFont typeface="Palatino" pitchFamily="2" charset="0"/>
              <a:buNone/>
            </a:pPr>
            <a:r>
              <a:rPr lang="en-GB" altLang="en-US" sz="2000" b="1" i="1">
                <a:latin typeface="Palatino" pitchFamily="2" charset="0"/>
              </a:rPr>
              <a:t>p</a:t>
            </a:r>
            <a:r>
              <a:rPr lang="en-GB" altLang="en-US" sz="2000" b="1" i="1" baseline="-25000">
                <a:latin typeface="Palatino" pitchFamily="2" charset="0"/>
              </a:rPr>
              <a:t>1 </a:t>
            </a:r>
            <a:r>
              <a:rPr lang="en-GB" altLang="en-US" sz="2000" b="1">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p</a:t>
            </a:r>
            <a:r>
              <a:rPr lang="en-GB" altLang="en-US" sz="2000" b="1" i="1" baseline="-25000">
                <a:latin typeface="Palatino" pitchFamily="2" charset="0"/>
              </a:rPr>
              <a:t>2 </a:t>
            </a:r>
            <a:r>
              <a:rPr lang="en-GB" altLang="en-US" sz="2000" b="1">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q</a:t>
            </a:r>
            <a:r>
              <a:rPr lang="en-GB" altLang="en-US" sz="2000" b="1" i="1" baseline="-25000">
                <a:latin typeface="Palatino" pitchFamily="2" charset="0"/>
              </a:rPr>
              <a:t> </a:t>
            </a:r>
            <a:r>
              <a:rPr lang="en-GB" altLang="en-US" sz="2000" b="1" i="1">
                <a:latin typeface="Palatino" pitchFamily="2" charset="0"/>
              </a:rPr>
              <a:t>   = </a:t>
            </a:r>
            <a:r>
              <a:rPr lang="en-GB" altLang="en-US" sz="2000" b="1">
                <a:latin typeface="Courier New" panose="02070309020205020404" pitchFamily="49" charset="0"/>
              </a:rPr>
              <a:t>taller(x,y) </a:t>
            </a:r>
            <a:r>
              <a:rPr lang="en-GB" altLang="en-US" sz="2000" b="1">
                <a:latin typeface="Symbol" panose="05050102010706020507" pitchFamily="18" charset="2"/>
              </a:rPr>
              <a:t></a:t>
            </a:r>
            <a:r>
              <a:rPr lang="en-GB" altLang="en-US" sz="2000" b="1">
                <a:latin typeface="Courier New" panose="02070309020205020404" pitchFamily="49" charset="0"/>
              </a:rPr>
              <a:t> taller(y,z) </a:t>
            </a:r>
            <a:r>
              <a:rPr lang="en-GB" altLang="en-US" sz="2000" b="1">
                <a:latin typeface="Symbol" panose="05050102010706020507" pitchFamily="18" charset="2"/>
              </a:rPr>
              <a:t></a:t>
            </a:r>
            <a:r>
              <a:rPr lang="en-GB" altLang="en-US" sz="2000" b="1">
                <a:latin typeface="Courier New" panose="02070309020205020404" pitchFamily="49" charset="0"/>
              </a:rPr>
              <a:t> taller(x,z)</a:t>
            </a:r>
          </a:p>
          <a:p>
            <a:pPr>
              <a:buClr>
                <a:srgbClr val="000000"/>
              </a:buClr>
              <a:buSzPct val="100000"/>
              <a:buFont typeface="Symbol" panose="05050102010706020507" pitchFamily="18" charset="2"/>
              <a:buNone/>
            </a:pPr>
            <a:r>
              <a:rPr lang="en-GB" altLang="en-US" sz="2000" i="1">
                <a:latin typeface="Symbol" panose="05050102010706020507" pitchFamily="18" charset="2"/>
              </a:rPr>
              <a:t></a:t>
            </a:r>
            <a:r>
              <a:rPr lang="en-GB" altLang="en-US" sz="2000" b="1" i="1">
                <a:latin typeface="Symbol" panose="05050102010706020507" pitchFamily="18" charset="2"/>
              </a:rPr>
              <a:t></a:t>
            </a:r>
            <a:r>
              <a:rPr lang="en-GB" altLang="en-US" sz="2000" b="1" i="1">
                <a:latin typeface="Palatino" pitchFamily="2" charset="0"/>
              </a:rPr>
              <a:t> = </a:t>
            </a:r>
            <a:r>
              <a:rPr lang="en-GB" altLang="en-US" sz="2000" b="1">
                <a:solidFill>
                  <a:srgbClr val="CC3300"/>
                </a:solidFill>
                <a:latin typeface="Courier New" panose="02070309020205020404" pitchFamily="49" charset="0"/>
              </a:rPr>
              <a:t>{x/Larry, y/Curly, z/Moe}</a:t>
            </a:r>
          </a:p>
          <a:p>
            <a:pPr eaLnBrk="1" hangingPunct="1">
              <a:spcBef>
                <a:spcPts val="500"/>
              </a:spcBef>
              <a:buClr>
                <a:srgbClr val="000000"/>
              </a:buClr>
              <a:buSzPct val="75000"/>
              <a:buFont typeface="Wingdings" panose="05000000000000000000" pitchFamily="2" charset="2"/>
              <a:buNone/>
            </a:pPr>
            <a:r>
              <a:rPr lang="en-GB" altLang="en-US" sz="2000" b="1" i="1">
                <a:latin typeface="Palatino" pitchFamily="2" charset="0"/>
              </a:rPr>
              <a:t>SUBST(</a:t>
            </a:r>
            <a:r>
              <a:rPr lang="en-GB" altLang="en-US" sz="2000" i="1">
                <a:latin typeface="Symbol" panose="05050102010706020507" pitchFamily="18" charset="2"/>
              </a:rPr>
              <a:t></a:t>
            </a:r>
            <a:r>
              <a:rPr lang="en-GB" altLang="en-US" sz="2000" b="1" i="1">
                <a:latin typeface="Palatino" pitchFamily="2" charset="0"/>
              </a:rPr>
              <a:t>,q) = </a:t>
            </a:r>
            <a:r>
              <a:rPr lang="en-GB" altLang="en-US" sz="2000" b="1">
                <a:latin typeface="Courier New" panose="02070309020205020404" pitchFamily="49" charset="0"/>
              </a:rPr>
              <a:t>taller(Larry,Moe)</a:t>
            </a:r>
          </a:p>
        </p:txBody>
      </p:sp>
      <p:grpSp>
        <p:nvGrpSpPr>
          <p:cNvPr id="13316" name="Group 4">
            <a:extLst>
              <a:ext uri="{FF2B5EF4-FFF2-40B4-BE49-F238E27FC236}">
                <a16:creationId xmlns:a16="http://schemas.microsoft.com/office/drawing/2014/main" id="{E9ABFB1F-6245-4E63-B65A-1EA453554CB7}"/>
              </a:ext>
            </a:extLst>
          </p:cNvPr>
          <p:cNvGrpSpPr>
            <a:grpSpLocks/>
          </p:cNvGrpSpPr>
          <p:nvPr/>
        </p:nvGrpSpPr>
        <p:grpSpPr bwMode="auto">
          <a:xfrm>
            <a:off x="685800" y="2057400"/>
            <a:ext cx="6019800" cy="423863"/>
            <a:chOff x="1488" y="1392"/>
            <a:chExt cx="3792" cy="267"/>
          </a:xfrm>
        </p:grpSpPr>
        <p:sp>
          <p:nvSpPr>
            <p:cNvPr id="13317" name="Text Box 5">
              <a:extLst>
                <a:ext uri="{FF2B5EF4-FFF2-40B4-BE49-F238E27FC236}">
                  <a16:creationId xmlns:a16="http://schemas.microsoft.com/office/drawing/2014/main" id="{A3806CE4-1177-4D7C-A80D-B71B1C4D1656}"/>
                </a:ext>
              </a:extLst>
            </p:cNvPr>
            <p:cNvSpPr txBox="1">
              <a:spLocks noChangeArrowheads="1"/>
            </p:cNvSpPr>
            <p:nvPr/>
          </p:nvSpPr>
          <p:spPr bwMode="auto">
            <a:xfrm>
              <a:off x="1488" y="1392"/>
              <a:ext cx="3792"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i="1">
                  <a:latin typeface="Palatino" pitchFamily="2" charset="0"/>
                </a:rPr>
                <a:t>p</a:t>
              </a:r>
              <a:r>
                <a:rPr lang="en-GB" altLang="en-US" sz="2000" b="1" i="1" baseline="-25000">
                  <a:latin typeface="Palatino" pitchFamily="2" charset="0"/>
                </a:rPr>
                <a:t>1</a:t>
              </a:r>
              <a:r>
                <a:rPr lang="en-GB" altLang="en-US" sz="2000" b="1" i="1">
                  <a:latin typeface="Palatino" pitchFamily="2" charset="0"/>
                </a:rPr>
                <a:t>', p</a:t>
              </a:r>
              <a:r>
                <a:rPr lang="en-GB" altLang="en-US" sz="2000" b="1" i="1" baseline="-25000">
                  <a:latin typeface="Palatino" pitchFamily="2" charset="0"/>
                </a:rPr>
                <a:t>2</a:t>
              </a:r>
              <a:r>
                <a:rPr lang="en-GB" altLang="en-US" sz="2000" b="1" i="1">
                  <a:latin typeface="Palatino" pitchFamily="2" charset="0"/>
                </a:rPr>
                <a:t>', …, p</a:t>
              </a:r>
              <a:r>
                <a:rPr lang="en-GB" altLang="en-US" sz="2000" b="1" i="1" baseline="-25000">
                  <a:latin typeface="Palatino" pitchFamily="2" charset="0"/>
                </a:rPr>
                <a:t>n</a:t>
              </a:r>
              <a:r>
                <a:rPr lang="en-GB" altLang="en-US" sz="2000" b="1" i="1">
                  <a:latin typeface="Palatino" pitchFamily="2" charset="0"/>
                </a:rPr>
                <a:t>', (p</a:t>
              </a:r>
              <a:r>
                <a:rPr lang="en-GB" altLang="en-US" sz="2000" b="1" i="1" baseline="-25000">
                  <a:latin typeface="Palatino" pitchFamily="2" charset="0"/>
                </a:rPr>
                <a:t>1 </a:t>
              </a:r>
              <a:r>
                <a:rPr lang="en-GB" altLang="en-US" sz="2000" b="1">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p</a:t>
              </a:r>
              <a:r>
                <a:rPr lang="en-GB" altLang="en-US" sz="2000" b="1" i="1" baseline="-25000">
                  <a:latin typeface="Palatino" pitchFamily="2" charset="0"/>
                </a:rPr>
                <a:t>2 </a:t>
              </a:r>
              <a:r>
                <a:rPr lang="en-GB" altLang="en-US" sz="2000" b="1">
                  <a:latin typeface="Symbol" panose="05050102010706020507" pitchFamily="18" charset="2"/>
                </a:rPr>
                <a:t></a:t>
              </a:r>
              <a:r>
                <a:rPr lang="en-GB" altLang="en-US" sz="2000" b="1" i="1">
                  <a:latin typeface="Palatino" pitchFamily="2" charset="0"/>
                </a:rPr>
                <a:t>…</a:t>
              </a:r>
              <a:r>
                <a:rPr lang="en-GB" altLang="en-US" sz="2000" b="1">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p</a:t>
              </a:r>
              <a:r>
                <a:rPr lang="en-GB" altLang="en-US" sz="2000" b="1" i="1" baseline="-25000">
                  <a:latin typeface="Palatino" pitchFamily="2" charset="0"/>
                </a:rPr>
                <a:t>n </a:t>
              </a:r>
              <a:r>
                <a:rPr lang="en-GB" altLang="en-US" sz="2000">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q)</a:t>
              </a:r>
            </a:p>
          </p:txBody>
        </p:sp>
        <p:sp>
          <p:nvSpPr>
            <p:cNvPr id="13318" name="Line 6">
              <a:extLst>
                <a:ext uri="{FF2B5EF4-FFF2-40B4-BE49-F238E27FC236}">
                  <a16:creationId xmlns:a16="http://schemas.microsoft.com/office/drawing/2014/main" id="{9A7202CC-A95F-469B-9B00-93D95092C419}"/>
                </a:ext>
              </a:extLst>
            </p:cNvPr>
            <p:cNvSpPr>
              <a:spLocks noChangeShapeType="1"/>
            </p:cNvSpPr>
            <p:nvPr/>
          </p:nvSpPr>
          <p:spPr bwMode="auto">
            <a:xfrm>
              <a:off x="1488" y="1658"/>
              <a:ext cx="3792"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319" name="Text Box 7">
            <a:extLst>
              <a:ext uri="{FF2B5EF4-FFF2-40B4-BE49-F238E27FC236}">
                <a16:creationId xmlns:a16="http://schemas.microsoft.com/office/drawing/2014/main" id="{888DB7D3-5AC9-486B-A848-8C4ACCC781D4}"/>
              </a:ext>
            </a:extLst>
          </p:cNvPr>
          <p:cNvSpPr txBox="1">
            <a:spLocks noChangeArrowheads="1"/>
          </p:cNvSpPr>
          <p:nvPr/>
        </p:nvSpPr>
        <p:spPr bwMode="auto">
          <a:xfrm>
            <a:off x="1143000" y="2667000"/>
            <a:ext cx="48768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i="1">
                <a:latin typeface="Palatino" pitchFamily="2" charset="0"/>
              </a:rPr>
              <a:t>SUBST(</a:t>
            </a:r>
            <a:r>
              <a:rPr lang="en-GB" altLang="en-US" sz="2000" i="1">
                <a:latin typeface="Symbol" panose="05050102010706020507" pitchFamily="18" charset="2"/>
              </a:rPr>
              <a:t></a:t>
            </a:r>
            <a:r>
              <a:rPr lang="en-GB" altLang="en-US" sz="2000" b="1" i="1">
                <a:latin typeface="Palatino" pitchFamily="2" charset="0"/>
              </a:rPr>
              <a:t>,q)</a:t>
            </a:r>
          </a:p>
        </p:txBody>
      </p:sp>
      <p:sp>
        <p:nvSpPr>
          <p:cNvPr id="13320" name="Text Box 8">
            <a:extLst>
              <a:ext uri="{FF2B5EF4-FFF2-40B4-BE49-F238E27FC236}">
                <a16:creationId xmlns:a16="http://schemas.microsoft.com/office/drawing/2014/main" id="{0800E963-7D1C-48E8-8D6C-1DE3FE4982AB}"/>
              </a:ext>
            </a:extLst>
          </p:cNvPr>
          <p:cNvSpPr txBox="1">
            <a:spLocks noChangeArrowheads="1"/>
          </p:cNvSpPr>
          <p:nvPr/>
        </p:nvSpPr>
        <p:spPr bwMode="auto">
          <a:xfrm>
            <a:off x="1981200" y="3124200"/>
            <a:ext cx="6400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450"/>
              </a:spcBef>
              <a:buClr>
                <a:srgbClr val="000000"/>
              </a:buClr>
              <a:buSzPct val="75000"/>
              <a:buFont typeface="Wingdings" panose="05000000000000000000" pitchFamily="2" charset="2"/>
              <a:buNone/>
            </a:pPr>
            <a:r>
              <a:rPr lang="en-GB" altLang="en-US" sz="1800" b="1">
                <a:latin typeface="Palatino" pitchFamily="2" charset="0"/>
              </a:rPr>
              <a:t>(where</a:t>
            </a:r>
            <a:r>
              <a:rPr lang="en-GB" altLang="en-US" sz="1800" b="1" i="1">
                <a:latin typeface="Palatino" pitchFamily="2" charset="0"/>
              </a:rPr>
              <a:t> SUBST(</a:t>
            </a:r>
            <a:r>
              <a:rPr lang="en-GB" altLang="en-US" sz="1800" i="1">
                <a:latin typeface="Symbol" panose="05050102010706020507" pitchFamily="18" charset="2"/>
              </a:rPr>
              <a:t></a:t>
            </a:r>
            <a:r>
              <a:rPr lang="en-GB" altLang="en-US" sz="1800" b="1" i="1">
                <a:latin typeface="Symbol" panose="05050102010706020507" pitchFamily="18" charset="2"/>
              </a:rPr>
              <a:t></a:t>
            </a:r>
            <a:r>
              <a:rPr lang="en-GB" altLang="en-US" sz="1800" b="1" i="1">
                <a:latin typeface="Palatino" pitchFamily="2" charset="0"/>
              </a:rPr>
              <a:t>p</a:t>
            </a:r>
            <a:r>
              <a:rPr lang="en-GB" altLang="en-US" sz="1800" b="1" i="1" baseline="-25000">
                <a:latin typeface="Palatino" pitchFamily="2" charset="0"/>
              </a:rPr>
              <a:t>i</a:t>
            </a:r>
            <a:r>
              <a:rPr lang="en-GB" altLang="en-US" sz="1800" b="1" i="1">
                <a:latin typeface="Palatino" pitchFamily="2" charset="0"/>
              </a:rPr>
              <a:t>') </a:t>
            </a:r>
            <a:r>
              <a:rPr lang="en-GB" altLang="en-US" sz="1800" b="1">
                <a:latin typeface="Courier New" panose="02070309020205020404" pitchFamily="49" charset="0"/>
              </a:rPr>
              <a:t>=</a:t>
            </a:r>
            <a:r>
              <a:rPr lang="en-GB" altLang="en-US" sz="1800" b="1">
                <a:latin typeface="Arial" panose="020B0604020202020204" pitchFamily="34" charset="0"/>
              </a:rPr>
              <a:t> </a:t>
            </a:r>
            <a:r>
              <a:rPr lang="en-GB" altLang="en-US" sz="1800" b="1" i="1">
                <a:latin typeface="Palatino" pitchFamily="2" charset="0"/>
              </a:rPr>
              <a:t>SUBST(</a:t>
            </a:r>
            <a:r>
              <a:rPr lang="en-GB" altLang="en-US" sz="1800" i="1">
                <a:latin typeface="Symbol" panose="05050102010706020507" pitchFamily="18" charset="2"/>
              </a:rPr>
              <a:t></a:t>
            </a:r>
            <a:r>
              <a:rPr lang="en-GB" altLang="en-US" sz="1800" b="1" i="1">
                <a:latin typeface="Symbol" panose="05050102010706020507" pitchFamily="18" charset="2"/>
              </a:rPr>
              <a:t></a:t>
            </a:r>
            <a:r>
              <a:rPr lang="en-GB" altLang="en-US" sz="1800" b="1" i="1">
                <a:latin typeface="Palatino" pitchFamily="2" charset="0"/>
              </a:rPr>
              <a:t>p</a:t>
            </a:r>
            <a:r>
              <a:rPr lang="en-GB" altLang="en-US" sz="1800" b="1" i="1" baseline="-25000">
                <a:latin typeface="Palatino" pitchFamily="2" charset="0"/>
              </a:rPr>
              <a:t>i</a:t>
            </a:r>
            <a:r>
              <a:rPr lang="en-GB" altLang="en-US" sz="1800" b="1" i="1">
                <a:latin typeface="Palatino" pitchFamily="2" charset="0"/>
              </a:rPr>
              <a:t>) </a:t>
            </a:r>
            <a:r>
              <a:rPr lang="en-GB" altLang="en-US" sz="1800" b="1">
                <a:latin typeface="Palatino" pitchFamily="2" charset="0"/>
              </a:rPr>
              <a:t>for all</a:t>
            </a:r>
            <a:r>
              <a:rPr lang="en-GB" altLang="en-US" sz="1800" b="1" i="1">
                <a:latin typeface="Palatino" pitchFamily="2" charset="0"/>
              </a:rPr>
              <a:t> i</a:t>
            </a:r>
            <a:r>
              <a:rPr lang="en-GB" altLang="en-US" sz="1800" b="1">
                <a:latin typeface="Palatino" pitchFamily="2" charset="0"/>
              </a:rPr>
              <a:t>)</a:t>
            </a:r>
          </a:p>
        </p:txBody>
      </p:sp>
      <p:pic>
        <p:nvPicPr>
          <p:cNvPr id="4" name="Audio 3">
            <a:hlinkClick r:id="" action="ppaction://media"/>
            <a:extLst>
              <a:ext uri="{FF2B5EF4-FFF2-40B4-BE49-F238E27FC236}">
                <a16:creationId xmlns:a16="http://schemas.microsoft.com/office/drawing/2014/main" id="{D028DDC3-ADAE-4E56-8E04-B171D72F1C6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303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4337" name="Group 1">
            <a:extLst>
              <a:ext uri="{FF2B5EF4-FFF2-40B4-BE49-F238E27FC236}">
                <a16:creationId xmlns:a16="http://schemas.microsoft.com/office/drawing/2014/main" id="{A79A7832-E315-4E69-9157-2DCB5FF71550}"/>
              </a:ext>
            </a:extLst>
          </p:cNvPr>
          <p:cNvGrpSpPr>
            <a:grpSpLocks/>
          </p:cNvGrpSpPr>
          <p:nvPr/>
        </p:nvGrpSpPr>
        <p:grpSpPr bwMode="auto">
          <a:xfrm>
            <a:off x="1143000" y="4257675"/>
            <a:ext cx="7618413" cy="296863"/>
            <a:chOff x="720" y="2682"/>
            <a:chExt cx="4799" cy="187"/>
          </a:xfrm>
        </p:grpSpPr>
        <p:sp>
          <p:nvSpPr>
            <p:cNvPr id="14338" name="AutoShape 2">
              <a:extLst>
                <a:ext uri="{FF2B5EF4-FFF2-40B4-BE49-F238E27FC236}">
                  <a16:creationId xmlns:a16="http://schemas.microsoft.com/office/drawing/2014/main" id="{2C240A5B-14B2-4F71-8BD6-67B99E4F7188}"/>
                </a:ext>
              </a:extLst>
            </p:cNvPr>
            <p:cNvSpPr>
              <a:spLocks noChangeArrowheads="1"/>
            </p:cNvSpPr>
            <p:nvPr/>
          </p:nvSpPr>
          <p:spPr bwMode="auto">
            <a:xfrm>
              <a:off x="3888" y="2682"/>
              <a:ext cx="163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4339" name="Group 3">
              <a:extLst>
                <a:ext uri="{FF2B5EF4-FFF2-40B4-BE49-F238E27FC236}">
                  <a16:creationId xmlns:a16="http://schemas.microsoft.com/office/drawing/2014/main" id="{5F0A9785-2D66-4B02-818E-FE991B613D43}"/>
                </a:ext>
              </a:extLst>
            </p:cNvPr>
            <p:cNvGrpSpPr>
              <a:grpSpLocks/>
            </p:cNvGrpSpPr>
            <p:nvPr/>
          </p:nvGrpSpPr>
          <p:grpSpPr bwMode="auto">
            <a:xfrm>
              <a:off x="2016" y="2682"/>
              <a:ext cx="1871" cy="187"/>
              <a:chOff x="2016" y="2682"/>
              <a:chExt cx="1871" cy="187"/>
            </a:xfrm>
          </p:grpSpPr>
          <p:sp>
            <p:nvSpPr>
              <p:cNvPr id="14340" name="AutoShape 4">
                <a:extLst>
                  <a:ext uri="{FF2B5EF4-FFF2-40B4-BE49-F238E27FC236}">
                    <a16:creationId xmlns:a16="http://schemas.microsoft.com/office/drawing/2014/main" id="{EAB55E03-9DA6-4BCA-944F-21B610576140}"/>
                  </a:ext>
                </a:extLst>
              </p:cNvPr>
              <p:cNvSpPr>
                <a:spLocks noChangeArrowheads="1"/>
              </p:cNvSpPr>
              <p:nvPr/>
            </p:nvSpPr>
            <p:spPr bwMode="auto">
              <a:xfrm>
                <a:off x="2016" y="2682"/>
                <a:ext cx="187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341" name="Text Box 5">
                <a:extLst>
                  <a:ext uri="{FF2B5EF4-FFF2-40B4-BE49-F238E27FC236}">
                    <a16:creationId xmlns:a16="http://schemas.microsoft.com/office/drawing/2014/main" id="{7D070D08-6C7D-4DE3-B2D8-05DEAE940F94}"/>
                  </a:ext>
                </a:extLst>
              </p:cNvPr>
              <p:cNvSpPr txBox="1">
                <a:spLocks noChangeArrowheads="1"/>
              </p:cNvSpPr>
              <p:nvPr/>
            </p:nvSpPr>
            <p:spPr bwMode="auto">
              <a:xfrm>
                <a:off x="2016" y="2682"/>
                <a:ext cx="187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friends(x,Mark)</a:t>
                </a:r>
              </a:p>
            </p:txBody>
          </p:sp>
        </p:grpSp>
        <p:grpSp>
          <p:nvGrpSpPr>
            <p:cNvPr id="14342" name="Group 6">
              <a:extLst>
                <a:ext uri="{FF2B5EF4-FFF2-40B4-BE49-F238E27FC236}">
                  <a16:creationId xmlns:a16="http://schemas.microsoft.com/office/drawing/2014/main" id="{3545EB4A-E416-4A5C-9F16-DF76729B88A8}"/>
                </a:ext>
              </a:extLst>
            </p:cNvPr>
            <p:cNvGrpSpPr>
              <a:grpSpLocks/>
            </p:cNvGrpSpPr>
            <p:nvPr/>
          </p:nvGrpSpPr>
          <p:grpSpPr bwMode="auto">
            <a:xfrm>
              <a:off x="720" y="2682"/>
              <a:ext cx="1295" cy="187"/>
              <a:chOff x="720" y="2682"/>
              <a:chExt cx="1295" cy="187"/>
            </a:xfrm>
          </p:grpSpPr>
          <p:sp>
            <p:nvSpPr>
              <p:cNvPr id="14343" name="AutoShape 7">
                <a:extLst>
                  <a:ext uri="{FF2B5EF4-FFF2-40B4-BE49-F238E27FC236}">
                    <a16:creationId xmlns:a16="http://schemas.microsoft.com/office/drawing/2014/main" id="{6403BC1A-F0C6-4EDE-B946-1A5D0E3FE0B2}"/>
                  </a:ext>
                </a:extLst>
              </p:cNvPr>
              <p:cNvSpPr>
                <a:spLocks noChangeArrowheads="1"/>
              </p:cNvSpPr>
              <p:nvPr/>
            </p:nvSpPr>
            <p:spPr bwMode="auto">
              <a:xfrm>
                <a:off x="720" y="2682"/>
                <a:ext cx="1296"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344" name="Text Box 8">
                <a:extLst>
                  <a:ext uri="{FF2B5EF4-FFF2-40B4-BE49-F238E27FC236}">
                    <a16:creationId xmlns:a16="http://schemas.microsoft.com/office/drawing/2014/main" id="{D8A54B7E-0CEB-4D20-B878-8519DE31CBF4}"/>
                  </a:ext>
                </a:extLst>
              </p:cNvPr>
              <p:cNvSpPr txBox="1">
                <a:spLocks noChangeArrowheads="1"/>
              </p:cNvSpPr>
              <p:nvPr/>
            </p:nvSpPr>
            <p:spPr bwMode="auto">
              <a:xfrm>
                <a:off x="720" y="2682"/>
                <a:ext cx="129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friends(Burr,x)</a:t>
                </a:r>
              </a:p>
            </p:txBody>
          </p:sp>
        </p:grpSp>
        <p:sp>
          <p:nvSpPr>
            <p:cNvPr id="14345" name="Line 9">
              <a:extLst>
                <a:ext uri="{FF2B5EF4-FFF2-40B4-BE49-F238E27FC236}">
                  <a16:creationId xmlns:a16="http://schemas.microsoft.com/office/drawing/2014/main" id="{3FD5AD04-9418-46D9-844B-4B847614777D}"/>
                </a:ext>
              </a:extLst>
            </p:cNvPr>
            <p:cNvSpPr>
              <a:spLocks noChangeShapeType="1"/>
            </p:cNvSpPr>
            <p:nvPr/>
          </p:nvSpPr>
          <p:spPr bwMode="auto">
            <a:xfrm>
              <a:off x="720" y="2682"/>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46" name="Line 10">
              <a:extLst>
                <a:ext uri="{FF2B5EF4-FFF2-40B4-BE49-F238E27FC236}">
                  <a16:creationId xmlns:a16="http://schemas.microsoft.com/office/drawing/2014/main" id="{E5BE72E0-EF1E-49BB-B334-AB254EB79F96}"/>
                </a:ext>
              </a:extLst>
            </p:cNvPr>
            <p:cNvSpPr>
              <a:spLocks noChangeShapeType="1"/>
            </p:cNvSpPr>
            <p:nvPr/>
          </p:nvSpPr>
          <p:spPr bwMode="auto">
            <a:xfrm>
              <a:off x="720" y="2870"/>
              <a:ext cx="48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7" name="Line 11">
              <a:extLst>
                <a:ext uri="{FF2B5EF4-FFF2-40B4-BE49-F238E27FC236}">
                  <a16:creationId xmlns:a16="http://schemas.microsoft.com/office/drawing/2014/main" id="{EAFEE74B-7230-46F6-B89E-994832B7A3DA}"/>
                </a:ext>
              </a:extLst>
            </p:cNvPr>
            <p:cNvSpPr>
              <a:spLocks noChangeShapeType="1"/>
            </p:cNvSpPr>
            <p:nvPr/>
          </p:nvSpPr>
          <p:spPr bwMode="auto">
            <a:xfrm>
              <a:off x="720" y="2682"/>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48" name="Line 12">
              <a:extLst>
                <a:ext uri="{FF2B5EF4-FFF2-40B4-BE49-F238E27FC236}">
                  <a16:creationId xmlns:a16="http://schemas.microsoft.com/office/drawing/2014/main" id="{39EE6414-DA53-416B-9C9F-F39CD6405748}"/>
                </a:ext>
              </a:extLst>
            </p:cNvPr>
            <p:cNvSpPr>
              <a:spLocks noChangeShapeType="1"/>
            </p:cNvSpPr>
            <p:nvPr/>
          </p:nvSpPr>
          <p:spPr bwMode="auto">
            <a:xfrm>
              <a:off x="2016" y="2682"/>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9" name="Line 13">
              <a:extLst>
                <a:ext uri="{FF2B5EF4-FFF2-40B4-BE49-F238E27FC236}">
                  <a16:creationId xmlns:a16="http://schemas.microsoft.com/office/drawing/2014/main" id="{4B7F8CFF-B01E-4412-8B9F-5E6BC01B309B}"/>
                </a:ext>
              </a:extLst>
            </p:cNvPr>
            <p:cNvSpPr>
              <a:spLocks noChangeShapeType="1"/>
            </p:cNvSpPr>
            <p:nvPr/>
          </p:nvSpPr>
          <p:spPr bwMode="auto">
            <a:xfrm>
              <a:off x="3888" y="2682"/>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0" name="Line 14">
              <a:extLst>
                <a:ext uri="{FF2B5EF4-FFF2-40B4-BE49-F238E27FC236}">
                  <a16:creationId xmlns:a16="http://schemas.microsoft.com/office/drawing/2014/main" id="{AFF42B92-9EAB-407C-B98F-FE917D4CDDEF}"/>
                </a:ext>
              </a:extLst>
            </p:cNvPr>
            <p:cNvSpPr>
              <a:spLocks noChangeShapeType="1"/>
            </p:cNvSpPr>
            <p:nvPr/>
          </p:nvSpPr>
          <p:spPr bwMode="auto">
            <a:xfrm>
              <a:off x="5520" y="2682"/>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51" name="Line 15">
              <a:extLst>
                <a:ext uri="{FF2B5EF4-FFF2-40B4-BE49-F238E27FC236}">
                  <a16:creationId xmlns:a16="http://schemas.microsoft.com/office/drawing/2014/main" id="{CA9BCD5C-7096-470A-9673-55478977C708}"/>
                </a:ext>
              </a:extLst>
            </p:cNvPr>
            <p:cNvSpPr>
              <a:spLocks noChangeShapeType="1"/>
            </p:cNvSpPr>
            <p:nvPr/>
          </p:nvSpPr>
          <p:spPr bwMode="auto">
            <a:xfrm>
              <a:off x="2016" y="2682"/>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52" name="Line 16">
              <a:extLst>
                <a:ext uri="{FF2B5EF4-FFF2-40B4-BE49-F238E27FC236}">
                  <a16:creationId xmlns:a16="http://schemas.microsoft.com/office/drawing/2014/main" id="{03F58B0F-97A8-452D-82C5-2D0326EA22D8}"/>
                </a:ext>
              </a:extLst>
            </p:cNvPr>
            <p:cNvSpPr>
              <a:spLocks noChangeShapeType="1"/>
            </p:cNvSpPr>
            <p:nvPr/>
          </p:nvSpPr>
          <p:spPr bwMode="auto">
            <a:xfrm>
              <a:off x="3888" y="2682"/>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53" name="Group 17">
            <a:extLst>
              <a:ext uri="{FF2B5EF4-FFF2-40B4-BE49-F238E27FC236}">
                <a16:creationId xmlns:a16="http://schemas.microsoft.com/office/drawing/2014/main" id="{93C22B0A-2D40-4950-863A-7EDC7ED83541}"/>
              </a:ext>
            </a:extLst>
          </p:cNvPr>
          <p:cNvGrpSpPr>
            <a:grpSpLocks/>
          </p:cNvGrpSpPr>
          <p:nvPr/>
        </p:nvGrpSpPr>
        <p:grpSpPr bwMode="auto">
          <a:xfrm>
            <a:off x="1143000" y="3648075"/>
            <a:ext cx="7618413" cy="296863"/>
            <a:chOff x="720" y="2298"/>
            <a:chExt cx="4799" cy="187"/>
          </a:xfrm>
        </p:grpSpPr>
        <p:sp>
          <p:nvSpPr>
            <p:cNvPr id="14354" name="AutoShape 18">
              <a:extLst>
                <a:ext uri="{FF2B5EF4-FFF2-40B4-BE49-F238E27FC236}">
                  <a16:creationId xmlns:a16="http://schemas.microsoft.com/office/drawing/2014/main" id="{BD6F4CEE-DE7E-4A83-9F59-86144275E505}"/>
                </a:ext>
              </a:extLst>
            </p:cNvPr>
            <p:cNvSpPr>
              <a:spLocks noChangeArrowheads="1"/>
            </p:cNvSpPr>
            <p:nvPr/>
          </p:nvSpPr>
          <p:spPr bwMode="auto">
            <a:xfrm>
              <a:off x="3888" y="2298"/>
              <a:ext cx="163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4355" name="Group 19">
              <a:extLst>
                <a:ext uri="{FF2B5EF4-FFF2-40B4-BE49-F238E27FC236}">
                  <a16:creationId xmlns:a16="http://schemas.microsoft.com/office/drawing/2014/main" id="{CFD949A3-3017-47C8-BA03-05D195846EE1}"/>
                </a:ext>
              </a:extLst>
            </p:cNvPr>
            <p:cNvGrpSpPr>
              <a:grpSpLocks/>
            </p:cNvGrpSpPr>
            <p:nvPr/>
          </p:nvGrpSpPr>
          <p:grpSpPr bwMode="auto">
            <a:xfrm>
              <a:off x="2016" y="2298"/>
              <a:ext cx="1871" cy="187"/>
              <a:chOff x="2016" y="2298"/>
              <a:chExt cx="1871" cy="187"/>
            </a:xfrm>
          </p:grpSpPr>
          <p:sp>
            <p:nvSpPr>
              <p:cNvPr id="14356" name="AutoShape 20">
                <a:extLst>
                  <a:ext uri="{FF2B5EF4-FFF2-40B4-BE49-F238E27FC236}">
                    <a16:creationId xmlns:a16="http://schemas.microsoft.com/office/drawing/2014/main" id="{F901485F-DEE1-44B4-A028-8181D0F430C0}"/>
                  </a:ext>
                </a:extLst>
              </p:cNvPr>
              <p:cNvSpPr>
                <a:spLocks noChangeArrowheads="1"/>
              </p:cNvSpPr>
              <p:nvPr/>
            </p:nvSpPr>
            <p:spPr bwMode="auto">
              <a:xfrm>
                <a:off x="2016" y="2298"/>
                <a:ext cx="187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357" name="Text Box 21">
                <a:extLst>
                  <a:ext uri="{FF2B5EF4-FFF2-40B4-BE49-F238E27FC236}">
                    <a16:creationId xmlns:a16="http://schemas.microsoft.com/office/drawing/2014/main" id="{D86556E2-A6E8-4729-AD54-BE369D2B0690}"/>
                  </a:ext>
                </a:extLst>
              </p:cNvPr>
              <p:cNvSpPr txBox="1">
                <a:spLocks noChangeArrowheads="1"/>
              </p:cNvSpPr>
              <p:nvPr/>
            </p:nvSpPr>
            <p:spPr bwMode="auto">
              <a:xfrm>
                <a:off x="2016" y="2298"/>
                <a:ext cx="187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turtle(Thom)</a:t>
                </a:r>
              </a:p>
            </p:txBody>
          </p:sp>
        </p:grpSp>
        <p:grpSp>
          <p:nvGrpSpPr>
            <p:cNvPr id="14358" name="Group 22">
              <a:extLst>
                <a:ext uri="{FF2B5EF4-FFF2-40B4-BE49-F238E27FC236}">
                  <a16:creationId xmlns:a16="http://schemas.microsoft.com/office/drawing/2014/main" id="{7EF92282-58BA-43A6-B044-38AD68D2D9D2}"/>
                </a:ext>
              </a:extLst>
            </p:cNvPr>
            <p:cNvGrpSpPr>
              <a:grpSpLocks/>
            </p:cNvGrpSpPr>
            <p:nvPr/>
          </p:nvGrpSpPr>
          <p:grpSpPr bwMode="auto">
            <a:xfrm>
              <a:off x="720" y="2298"/>
              <a:ext cx="1295" cy="187"/>
              <a:chOff x="720" y="2298"/>
              <a:chExt cx="1295" cy="187"/>
            </a:xfrm>
          </p:grpSpPr>
          <p:sp>
            <p:nvSpPr>
              <p:cNvPr id="14359" name="AutoShape 23">
                <a:extLst>
                  <a:ext uri="{FF2B5EF4-FFF2-40B4-BE49-F238E27FC236}">
                    <a16:creationId xmlns:a16="http://schemas.microsoft.com/office/drawing/2014/main" id="{A2A4EDF1-6D3D-45E9-8D03-25319BC8FC04}"/>
                  </a:ext>
                </a:extLst>
              </p:cNvPr>
              <p:cNvSpPr>
                <a:spLocks noChangeArrowheads="1"/>
              </p:cNvSpPr>
              <p:nvPr/>
            </p:nvSpPr>
            <p:spPr bwMode="auto">
              <a:xfrm>
                <a:off x="720" y="2298"/>
                <a:ext cx="1296"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360" name="Text Box 24">
                <a:extLst>
                  <a:ext uri="{FF2B5EF4-FFF2-40B4-BE49-F238E27FC236}">
                    <a16:creationId xmlns:a16="http://schemas.microsoft.com/office/drawing/2014/main" id="{A448A1FB-CDAD-4FE4-9BD5-C08C39421BCB}"/>
                  </a:ext>
                </a:extLst>
              </p:cNvPr>
              <p:cNvSpPr txBox="1">
                <a:spLocks noChangeArrowheads="1"/>
              </p:cNvSpPr>
              <p:nvPr/>
            </p:nvSpPr>
            <p:spPr bwMode="auto">
              <a:xfrm>
                <a:off x="720" y="2298"/>
                <a:ext cx="129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turtle(y)</a:t>
                </a:r>
              </a:p>
            </p:txBody>
          </p:sp>
        </p:grpSp>
        <p:sp>
          <p:nvSpPr>
            <p:cNvPr id="14361" name="Line 25">
              <a:extLst>
                <a:ext uri="{FF2B5EF4-FFF2-40B4-BE49-F238E27FC236}">
                  <a16:creationId xmlns:a16="http://schemas.microsoft.com/office/drawing/2014/main" id="{ACF63A55-0796-4C21-9807-F2F23E4B6C3E}"/>
                </a:ext>
              </a:extLst>
            </p:cNvPr>
            <p:cNvSpPr>
              <a:spLocks noChangeShapeType="1"/>
            </p:cNvSpPr>
            <p:nvPr/>
          </p:nvSpPr>
          <p:spPr bwMode="auto">
            <a:xfrm>
              <a:off x="720" y="2298"/>
              <a:ext cx="4800"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2" name="Line 26">
              <a:extLst>
                <a:ext uri="{FF2B5EF4-FFF2-40B4-BE49-F238E27FC236}">
                  <a16:creationId xmlns:a16="http://schemas.microsoft.com/office/drawing/2014/main" id="{6836C6B2-47D2-4BF4-8790-88F42ECCE49A}"/>
                </a:ext>
              </a:extLst>
            </p:cNvPr>
            <p:cNvSpPr>
              <a:spLocks noChangeShapeType="1"/>
            </p:cNvSpPr>
            <p:nvPr/>
          </p:nvSpPr>
          <p:spPr bwMode="auto">
            <a:xfrm>
              <a:off x="720" y="2486"/>
              <a:ext cx="48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3" name="Line 27">
              <a:extLst>
                <a:ext uri="{FF2B5EF4-FFF2-40B4-BE49-F238E27FC236}">
                  <a16:creationId xmlns:a16="http://schemas.microsoft.com/office/drawing/2014/main" id="{05E6F76A-7547-4632-9679-EEB06C210CFC}"/>
                </a:ext>
              </a:extLst>
            </p:cNvPr>
            <p:cNvSpPr>
              <a:spLocks noChangeShapeType="1"/>
            </p:cNvSpPr>
            <p:nvPr/>
          </p:nvSpPr>
          <p:spPr bwMode="auto">
            <a:xfrm>
              <a:off x="720" y="2298"/>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64" name="Line 28">
              <a:extLst>
                <a:ext uri="{FF2B5EF4-FFF2-40B4-BE49-F238E27FC236}">
                  <a16:creationId xmlns:a16="http://schemas.microsoft.com/office/drawing/2014/main" id="{245C0F8E-5020-4380-89A7-CFDE43E47111}"/>
                </a:ext>
              </a:extLst>
            </p:cNvPr>
            <p:cNvSpPr>
              <a:spLocks noChangeShapeType="1"/>
            </p:cNvSpPr>
            <p:nvPr/>
          </p:nvSpPr>
          <p:spPr bwMode="auto">
            <a:xfrm>
              <a:off x="2016" y="2298"/>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5" name="Line 29">
              <a:extLst>
                <a:ext uri="{FF2B5EF4-FFF2-40B4-BE49-F238E27FC236}">
                  <a16:creationId xmlns:a16="http://schemas.microsoft.com/office/drawing/2014/main" id="{9D80B2BC-72F1-496A-BBB3-CB00FEF80FAC}"/>
                </a:ext>
              </a:extLst>
            </p:cNvPr>
            <p:cNvSpPr>
              <a:spLocks noChangeShapeType="1"/>
            </p:cNvSpPr>
            <p:nvPr/>
          </p:nvSpPr>
          <p:spPr bwMode="auto">
            <a:xfrm>
              <a:off x="3888" y="2298"/>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6" name="Line 30">
              <a:extLst>
                <a:ext uri="{FF2B5EF4-FFF2-40B4-BE49-F238E27FC236}">
                  <a16:creationId xmlns:a16="http://schemas.microsoft.com/office/drawing/2014/main" id="{1F775D33-EF60-4CDA-937E-7F675A5C5A72}"/>
                </a:ext>
              </a:extLst>
            </p:cNvPr>
            <p:cNvSpPr>
              <a:spLocks noChangeShapeType="1"/>
            </p:cNvSpPr>
            <p:nvPr/>
          </p:nvSpPr>
          <p:spPr bwMode="auto">
            <a:xfrm>
              <a:off x="5520" y="2298"/>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67" name="Group 31">
            <a:extLst>
              <a:ext uri="{FF2B5EF4-FFF2-40B4-BE49-F238E27FC236}">
                <a16:creationId xmlns:a16="http://schemas.microsoft.com/office/drawing/2014/main" id="{841FE359-7E0B-4836-8EF5-5047ACBAC628}"/>
              </a:ext>
            </a:extLst>
          </p:cNvPr>
          <p:cNvGrpSpPr>
            <a:grpSpLocks/>
          </p:cNvGrpSpPr>
          <p:nvPr/>
        </p:nvGrpSpPr>
        <p:grpSpPr bwMode="auto">
          <a:xfrm>
            <a:off x="1143000" y="3952875"/>
            <a:ext cx="7618413" cy="296863"/>
            <a:chOff x="720" y="2490"/>
            <a:chExt cx="4799" cy="187"/>
          </a:xfrm>
        </p:grpSpPr>
        <p:sp>
          <p:nvSpPr>
            <p:cNvPr id="14368" name="AutoShape 32">
              <a:extLst>
                <a:ext uri="{FF2B5EF4-FFF2-40B4-BE49-F238E27FC236}">
                  <a16:creationId xmlns:a16="http://schemas.microsoft.com/office/drawing/2014/main" id="{5704610B-C524-428E-B38B-23B6E4AFC76C}"/>
                </a:ext>
              </a:extLst>
            </p:cNvPr>
            <p:cNvSpPr>
              <a:spLocks noChangeArrowheads="1"/>
            </p:cNvSpPr>
            <p:nvPr/>
          </p:nvSpPr>
          <p:spPr bwMode="auto">
            <a:xfrm>
              <a:off x="3888" y="2490"/>
              <a:ext cx="163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4369" name="Group 33">
              <a:extLst>
                <a:ext uri="{FF2B5EF4-FFF2-40B4-BE49-F238E27FC236}">
                  <a16:creationId xmlns:a16="http://schemas.microsoft.com/office/drawing/2014/main" id="{3A61E555-49B6-48EB-8F94-AAD3EF9978B6}"/>
                </a:ext>
              </a:extLst>
            </p:cNvPr>
            <p:cNvGrpSpPr>
              <a:grpSpLocks/>
            </p:cNvGrpSpPr>
            <p:nvPr/>
          </p:nvGrpSpPr>
          <p:grpSpPr bwMode="auto">
            <a:xfrm>
              <a:off x="2016" y="2490"/>
              <a:ext cx="1871" cy="187"/>
              <a:chOff x="2016" y="2490"/>
              <a:chExt cx="1871" cy="187"/>
            </a:xfrm>
          </p:grpSpPr>
          <p:sp>
            <p:nvSpPr>
              <p:cNvPr id="14370" name="AutoShape 34">
                <a:extLst>
                  <a:ext uri="{FF2B5EF4-FFF2-40B4-BE49-F238E27FC236}">
                    <a16:creationId xmlns:a16="http://schemas.microsoft.com/office/drawing/2014/main" id="{A8F2BB42-DD8C-455F-ABF3-67191860BE4A}"/>
                  </a:ext>
                </a:extLst>
              </p:cNvPr>
              <p:cNvSpPr>
                <a:spLocks noChangeArrowheads="1"/>
              </p:cNvSpPr>
              <p:nvPr/>
            </p:nvSpPr>
            <p:spPr bwMode="auto">
              <a:xfrm>
                <a:off x="2016" y="2490"/>
                <a:ext cx="187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371" name="Text Box 35">
                <a:extLst>
                  <a:ext uri="{FF2B5EF4-FFF2-40B4-BE49-F238E27FC236}">
                    <a16:creationId xmlns:a16="http://schemas.microsoft.com/office/drawing/2014/main" id="{0D4A561B-C62D-4FDB-AD14-3247CFA28281}"/>
                  </a:ext>
                </a:extLst>
              </p:cNvPr>
              <p:cNvSpPr txBox="1">
                <a:spLocks noChangeArrowheads="1"/>
              </p:cNvSpPr>
              <p:nvPr/>
            </p:nvSpPr>
            <p:spPr bwMode="auto">
              <a:xfrm>
                <a:off x="2016" y="2490"/>
                <a:ext cx="187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loves(Burr,Nat)</a:t>
                </a:r>
              </a:p>
            </p:txBody>
          </p:sp>
        </p:grpSp>
        <p:grpSp>
          <p:nvGrpSpPr>
            <p:cNvPr id="14372" name="Group 36">
              <a:extLst>
                <a:ext uri="{FF2B5EF4-FFF2-40B4-BE49-F238E27FC236}">
                  <a16:creationId xmlns:a16="http://schemas.microsoft.com/office/drawing/2014/main" id="{78AECAC5-E530-4B38-B14C-CFB8F3F9F927}"/>
                </a:ext>
              </a:extLst>
            </p:cNvPr>
            <p:cNvGrpSpPr>
              <a:grpSpLocks/>
            </p:cNvGrpSpPr>
            <p:nvPr/>
          </p:nvGrpSpPr>
          <p:grpSpPr bwMode="auto">
            <a:xfrm>
              <a:off x="720" y="2490"/>
              <a:ext cx="1295" cy="187"/>
              <a:chOff x="720" y="2490"/>
              <a:chExt cx="1295" cy="187"/>
            </a:xfrm>
          </p:grpSpPr>
          <p:sp>
            <p:nvSpPr>
              <p:cNvPr id="14373" name="AutoShape 37">
                <a:extLst>
                  <a:ext uri="{FF2B5EF4-FFF2-40B4-BE49-F238E27FC236}">
                    <a16:creationId xmlns:a16="http://schemas.microsoft.com/office/drawing/2014/main" id="{03F7ED83-36CB-45FC-BD55-955EB227C6C7}"/>
                  </a:ext>
                </a:extLst>
              </p:cNvPr>
              <p:cNvSpPr>
                <a:spLocks noChangeArrowheads="1"/>
              </p:cNvSpPr>
              <p:nvPr/>
            </p:nvSpPr>
            <p:spPr bwMode="auto">
              <a:xfrm>
                <a:off x="720" y="2490"/>
                <a:ext cx="1296"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374" name="Text Box 38">
                <a:extLst>
                  <a:ext uri="{FF2B5EF4-FFF2-40B4-BE49-F238E27FC236}">
                    <a16:creationId xmlns:a16="http://schemas.microsoft.com/office/drawing/2014/main" id="{91A7EDAD-719A-4F7C-B465-DB9FC580EA23}"/>
                  </a:ext>
                </a:extLst>
              </p:cNvPr>
              <p:cNvSpPr txBox="1">
                <a:spLocks noChangeArrowheads="1"/>
              </p:cNvSpPr>
              <p:nvPr/>
            </p:nvSpPr>
            <p:spPr bwMode="auto">
              <a:xfrm>
                <a:off x="720" y="2490"/>
                <a:ext cx="129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loves(Burr,x)</a:t>
                </a:r>
              </a:p>
            </p:txBody>
          </p:sp>
        </p:grpSp>
        <p:sp>
          <p:nvSpPr>
            <p:cNvPr id="14375" name="Line 39">
              <a:extLst>
                <a:ext uri="{FF2B5EF4-FFF2-40B4-BE49-F238E27FC236}">
                  <a16:creationId xmlns:a16="http://schemas.microsoft.com/office/drawing/2014/main" id="{F605D28B-9F8B-4EE5-9561-DC2079F16582}"/>
                </a:ext>
              </a:extLst>
            </p:cNvPr>
            <p:cNvSpPr>
              <a:spLocks noChangeShapeType="1"/>
            </p:cNvSpPr>
            <p:nvPr/>
          </p:nvSpPr>
          <p:spPr bwMode="auto">
            <a:xfrm>
              <a:off x="720" y="2490"/>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76" name="Line 40">
              <a:extLst>
                <a:ext uri="{FF2B5EF4-FFF2-40B4-BE49-F238E27FC236}">
                  <a16:creationId xmlns:a16="http://schemas.microsoft.com/office/drawing/2014/main" id="{60EB5E96-CB37-49F8-91FA-96484EE639DC}"/>
                </a:ext>
              </a:extLst>
            </p:cNvPr>
            <p:cNvSpPr>
              <a:spLocks noChangeShapeType="1"/>
            </p:cNvSpPr>
            <p:nvPr/>
          </p:nvSpPr>
          <p:spPr bwMode="auto">
            <a:xfrm>
              <a:off x="720" y="2678"/>
              <a:ext cx="48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7" name="Line 41">
              <a:extLst>
                <a:ext uri="{FF2B5EF4-FFF2-40B4-BE49-F238E27FC236}">
                  <a16:creationId xmlns:a16="http://schemas.microsoft.com/office/drawing/2014/main" id="{377A63D0-3E12-4718-8881-5E04E84C0ED2}"/>
                </a:ext>
              </a:extLst>
            </p:cNvPr>
            <p:cNvSpPr>
              <a:spLocks noChangeShapeType="1"/>
            </p:cNvSpPr>
            <p:nvPr/>
          </p:nvSpPr>
          <p:spPr bwMode="auto">
            <a:xfrm>
              <a:off x="720" y="2490"/>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78" name="Line 42">
              <a:extLst>
                <a:ext uri="{FF2B5EF4-FFF2-40B4-BE49-F238E27FC236}">
                  <a16:creationId xmlns:a16="http://schemas.microsoft.com/office/drawing/2014/main" id="{0A99BC5C-C28B-4F44-9E14-67E2C86E2572}"/>
                </a:ext>
              </a:extLst>
            </p:cNvPr>
            <p:cNvSpPr>
              <a:spLocks noChangeShapeType="1"/>
            </p:cNvSpPr>
            <p:nvPr/>
          </p:nvSpPr>
          <p:spPr bwMode="auto">
            <a:xfrm>
              <a:off x="2016" y="2490"/>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9" name="Line 43">
              <a:extLst>
                <a:ext uri="{FF2B5EF4-FFF2-40B4-BE49-F238E27FC236}">
                  <a16:creationId xmlns:a16="http://schemas.microsoft.com/office/drawing/2014/main" id="{81AA077D-8545-445C-86E6-1083659BE9FC}"/>
                </a:ext>
              </a:extLst>
            </p:cNvPr>
            <p:cNvSpPr>
              <a:spLocks noChangeShapeType="1"/>
            </p:cNvSpPr>
            <p:nvPr/>
          </p:nvSpPr>
          <p:spPr bwMode="auto">
            <a:xfrm>
              <a:off x="3888" y="2490"/>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0" name="Line 44">
              <a:extLst>
                <a:ext uri="{FF2B5EF4-FFF2-40B4-BE49-F238E27FC236}">
                  <a16:creationId xmlns:a16="http://schemas.microsoft.com/office/drawing/2014/main" id="{8E14B452-1B09-4192-B552-A8F2021394C3}"/>
                </a:ext>
              </a:extLst>
            </p:cNvPr>
            <p:cNvSpPr>
              <a:spLocks noChangeShapeType="1"/>
            </p:cNvSpPr>
            <p:nvPr/>
          </p:nvSpPr>
          <p:spPr bwMode="auto">
            <a:xfrm>
              <a:off x="5520" y="2490"/>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1" name="Line 45">
              <a:extLst>
                <a:ext uri="{FF2B5EF4-FFF2-40B4-BE49-F238E27FC236}">
                  <a16:creationId xmlns:a16="http://schemas.microsoft.com/office/drawing/2014/main" id="{BFA3D035-F4EC-4170-A9EE-A7330F650F27}"/>
                </a:ext>
              </a:extLst>
            </p:cNvPr>
            <p:cNvSpPr>
              <a:spLocks noChangeShapeType="1"/>
            </p:cNvSpPr>
            <p:nvPr/>
          </p:nvSpPr>
          <p:spPr bwMode="auto">
            <a:xfrm>
              <a:off x="2016" y="2490"/>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2" name="Line 46">
              <a:extLst>
                <a:ext uri="{FF2B5EF4-FFF2-40B4-BE49-F238E27FC236}">
                  <a16:creationId xmlns:a16="http://schemas.microsoft.com/office/drawing/2014/main" id="{11DC6195-3FB5-4467-AD1A-343A5DDDB1AE}"/>
                </a:ext>
              </a:extLst>
            </p:cNvPr>
            <p:cNvSpPr>
              <a:spLocks noChangeShapeType="1"/>
            </p:cNvSpPr>
            <p:nvPr/>
          </p:nvSpPr>
          <p:spPr bwMode="auto">
            <a:xfrm>
              <a:off x="3888" y="2490"/>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83" name="Group 47">
            <a:extLst>
              <a:ext uri="{FF2B5EF4-FFF2-40B4-BE49-F238E27FC236}">
                <a16:creationId xmlns:a16="http://schemas.microsoft.com/office/drawing/2014/main" id="{EF9CA564-C56F-4B62-AAE2-87A1C7C2EB2A}"/>
              </a:ext>
            </a:extLst>
          </p:cNvPr>
          <p:cNvGrpSpPr>
            <a:grpSpLocks/>
          </p:cNvGrpSpPr>
          <p:nvPr/>
        </p:nvGrpSpPr>
        <p:grpSpPr bwMode="auto">
          <a:xfrm>
            <a:off x="6172200" y="3648075"/>
            <a:ext cx="2614613" cy="296863"/>
            <a:chOff x="3888" y="2298"/>
            <a:chExt cx="1647" cy="187"/>
          </a:xfrm>
        </p:grpSpPr>
        <p:grpSp>
          <p:nvGrpSpPr>
            <p:cNvPr id="14384" name="Group 48">
              <a:extLst>
                <a:ext uri="{FF2B5EF4-FFF2-40B4-BE49-F238E27FC236}">
                  <a16:creationId xmlns:a16="http://schemas.microsoft.com/office/drawing/2014/main" id="{C2D18C55-4592-483B-87DC-012B941FFA96}"/>
                </a:ext>
              </a:extLst>
            </p:cNvPr>
            <p:cNvGrpSpPr>
              <a:grpSpLocks/>
            </p:cNvGrpSpPr>
            <p:nvPr/>
          </p:nvGrpSpPr>
          <p:grpSpPr bwMode="auto">
            <a:xfrm>
              <a:off x="3888" y="2298"/>
              <a:ext cx="1647" cy="187"/>
              <a:chOff x="3888" y="2298"/>
              <a:chExt cx="1647" cy="187"/>
            </a:xfrm>
          </p:grpSpPr>
          <p:sp>
            <p:nvSpPr>
              <p:cNvPr id="14385" name="AutoShape 49">
                <a:extLst>
                  <a:ext uri="{FF2B5EF4-FFF2-40B4-BE49-F238E27FC236}">
                    <a16:creationId xmlns:a16="http://schemas.microsoft.com/office/drawing/2014/main" id="{89C5FDFD-B6CF-47F1-8E62-4D8A7BE6BEB6}"/>
                  </a:ext>
                </a:extLst>
              </p:cNvPr>
              <p:cNvSpPr>
                <a:spLocks noChangeArrowheads="1"/>
              </p:cNvSpPr>
              <p:nvPr/>
            </p:nvSpPr>
            <p:spPr bwMode="auto">
              <a:xfrm>
                <a:off x="3888" y="2298"/>
                <a:ext cx="1648"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386" name="Text Box 50">
                <a:extLst>
                  <a:ext uri="{FF2B5EF4-FFF2-40B4-BE49-F238E27FC236}">
                    <a16:creationId xmlns:a16="http://schemas.microsoft.com/office/drawing/2014/main" id="{B32A5B3D-3746-4130-958D-6D9AA034A561}"/>
                  </a:ext>
                </a:extLst>
              </p:cNvPr>
              <p:cNvSpPr txBox="1">
                <a:spLocks noChangeArrowheads="1"/>
              </p:cNvSpPr>
              <p:nvPr/>
            </p:nvSpPr>
            <p:spPr bwMode="auto">
              <a:xfrm>
                <a:off x="3888" y="2298"/>
                <a:ext cx="164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CC3300"/>
                    </a:solidFill>
                    <a:latin typeface="Courier New" panose="02070309020205020404" pitchFamily="49" charset="0"/>
                  </a:rPr>
                  <a:t>{y/Thom}</a:t>
                </a:r>
              </a:p>
            </p:txBody>
          </p:sp>
        </p:grpSp>
        <p:sp>
          <p:nvSpPr>
            <p:cNvPr id="14387" name="Line 51">
              <a:extLst>
                <a:ext uri="{FF2B5EF4-FFF2-40B4-BE49-F238E27FC236}">
                  <a16:creationId xmlns:a16="http://schemas.microsoft.com/office/drawing/2014/main" id="{8CB0EDF6-7C5E-4FAD-808F-879423581942}"/>
                </a:ext>
              </a:extLst>
            </p:cNvPr>
            <p:cNvSpPr>
              <a:spLocks noChangeShapeType="1"/>
            </p:cNvSpPr>
            <p:nvPr/>
          </p:nvSpPr>
          <p:spPr bwMode="auto">
            <a:xfrm>
              <a:off x="3888" y="2298"/>
              <a:ext cx="164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8" name="Line 52">
              <a:extLst>
                <a:ext uri="{FF2B5EF4-FFF2-40B4-BE49-F238E27FC236}">
                  <a16:creationId xmlns:a16="http://schemas.microsoft.com/office/drawing/2014/main" id="{6384C272-A51E-40FE-A6AA-44A8B99D507C}"/>
                </a:ext>
              </a:extLst>
            </p:cNvPr>
            <p:cNvSpPr>
              <a:spLocks noChangeShapeType="1"/>
            </p:cNvSpPr>
            <p:nvPr/>
          </p:nvSpPr>
          <p:spPr bwMode="auto">
            <a:xfrm>
              <a:off x="3888" y="2486"/>
              <a:ext cx="164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9" name="Line 53">
              <a:extLst>
                <a:ext uri="{FF2B5EF4-FFF2-40B4-BE49-F238E27FC236}">
                  <a16:creationId xmlns:a16="http://schemas.microsoft.com/office/drawing/2014/main" id="{1DB89527-77C4-4468-97AB-16B58E0DDE14}"/>
                </a:ext>
              </a:extLst>
            </p:cNvPr>
            <p:cNvSpPr>
              <a:spLocks noChangeShapeType="1"/>
            </p:cNvSpPr>
            <p:nvPr/>
          </p:nvSpPr>
          <p:spPr bwMode="auto">
            <a:xfrm>
              <a:off x="3888" y="2298"/>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90" name="Line 54">
              <a:extLst>
                <a:ext uri="{FF2B5EF4-FFF2-40B4-BE49-F238E27FC236}">
                  <a16:creationId xmlns:a16="http://schemas.microsoft.com/office/drawing/2014/main" id="{172E9CD8-B571-4735-ABAE-7BE47A266FA8}"/>
                </a:ext>
              </a:extLst>
            </p:cNvPr>
            <p:cNvSpPr>
              <a:spLocks noChangeShapeType="1"/>
            </p:cNvSpPr>
            <p:nvPr/>
          </p:nvSpPr>
          <p:spPr bwMode="auto">
            <a:xfrm>
              <a:off x="5536" y="2298"/>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391" name="Group 55">
            <a:extLst>
              <a:ext uri="{FF2B5EF4-FFF2-40B4-BE49-F238E27FC236}">
                <a16:creationId xmlns:a16="http://schemas.microsoft.com/office/drawing/2014/main" id="{5B76435D-8021-4330-AA2E-AA577B5B8272}"/>
              </a:ext>
            </a:extLst>
          </p:cNvPr>
          <p:cNvGrpSpPr>
            <a:grpSpLocks/>
          </p:cNvGrpSpPr>
          <p:nvPr/>
        </p:nvGrpSpPr>
        <p:grpSpPr bwMode="auto">
          <a:xfrm>
            <a:off x="6172200" y="3952875"/>
            <a:ext cx="2614613" cy="296863"/>
            <a:chOff x="3888" y="2490"/>
            <a:chExt cx="1647" cy="187"/>
          </a:xfrm>
        </p:grpSpPr>
        <p:grpSp>
          <p:nvGrpSpPr>
            <p:cNvPr id="14392" name="Group 56">
              <a:extLst>
                <a:ext uri="{FF2B5EF4-FFF2-40B4-BE49-F238E27FC236}">
                  <a16:creationId xmlns:a16="http://schemas.microsoft.com/office/drawing/2014/main" id="{1DCC89C3-6F40-429C-886D-BF3D46C685D6}"/>
                </a:ext>
              </a:extLst>
            </p:cNvPr>
            <p:cNvGrpSpPr>
              <a:grpSpLocks/>
            </p:cNvGrpSpPr>
            <p:nvPr/>
          </p:nvGrpSpPr>
          <p:grpSpPr bwMode="auto">
            <a:xfrm>
              <a:off x="3888" y="2490"/>
              <a:ext cx="1647" cy="187"/>
              <a:chOff x="3888" y="2490"/>
              <a:chExt cx="1647" cy="187"/>
            </a:xfrm>
          </p:grpSpPr>
          <p:sp>
            <p:nvSpPr>
              <p:cNvPr id="14393" name="AutoShape 57">
                <a:extLst>
                  <a:ext uri="{FF2B5EF4-FFF2-40B4-BE49-F238E27FC236}">
                    <a16:creationId xmlns:a16="http://schemas.microsoft.com/office/drawing/2014/main" id="{649D7D0E-88F5-48FD-8DDC-0175055EDF47}"/>
                  </a:ext>
                </a:extLst>
              </p:cNvPr>
              <p:cNvSpPr>
                <a:spLocks noChangeArrowheads="1"/>
              </p:cNvSpPr>
              <p:nvPr/>
            </p:nvSpPr>
            <p:spPr bwMode="auto">
              <a:xfrm>
                <a:off x="3888" y="2490"/>
                <a:ext cx="1648"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394" name="Text Box 58">
                <a:extLst>
                  <a:ext uri="{FF2B5EF4-FFF2-40B4-BE49-F238E27FC236}">
                    <a16:creationId xmlns:a16="http://schemas.microsoft.com/office/drawing/2014/main" id="{500EC497-57EF-4A12-97D2-F10666B4CF01}"/>
                  </a:ext>
                </a:extLst>
              </p:cNvPr>
              <p:cNvSpPr txBox="1">
                <a:spLocks noChangeArrowheads="1"/>
              </p:cNvSpPr>
              <p:nvPr/>
            </p:nvSpPr>
            <p:spPr bwMode="auto">
              <a:xfrm>
                <a:off x="3888" y="2490"/>
                <a:ext cx="164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CC3300"/>
                    </a:solidFill>
                    <a:latin typeface="Courier New" panose="02070309020205020404" pitchFamily="49" charset="0"/>
                  </a:rPr>
                  <a:t>{x/Nat}</a:t>
                </a:r>
              </a:p>
            </p:txBody>
          </p:sp>
        </p:grpSp>
        <p:sp>
          <p:nvSpPr>
            <p:cNvPr id="14395" name="Line 59">
              <a:extLst>
                <a:ext uri="{FF2B5EF4-FFF2-40B4-BE49-F238E27FC236}">
                  <a16:creationId xmlns:a16="http://schemas.microsoft.com/office/drawing/2014/main" id="{9965EEBD-5CDF-4395-B922-1671A11895A8}"/>
                </a:ext>
              </a:extLst>
            </p:cNvPr>
            <p:cNvSpPr>
              <a:spLocks noChangeShapeType="1"/>
            </p:cNvSpPr>
            <p:nvPr/>
          </p:nvSpPr>
          <p:spPr bwMode="auto">
            <a:xfrm>
              <a:off x="3888" y="2490"/>
              <a:ext cx="164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96" name="Line 60">
              <a:extLst>
                <a:ext uri="{FF2B5EF4-FFF2-40B4-BE49-F238E27FC236}">
                  <a16:creationId xmlns:a16="http://schemas.microsoft.com/office/drawing/2014/main" id="{10CB925F-B3EA-416A-A0B2-8C6F6E1656F5}"/>
                </a:ext>
              </a:extLst>
            </p:cNvPr>
            <p:cNvSpPr>
              <a:spLocks noChangeShapeType="1"/>
            </p:cNvSpPr>
            <p:nvPr/>
          </p:nvSpPr>
          <p:spPr bwMode="auto">
            <a:xfrm>
              <a:off x="3888" y="2678"/>
              <a:ext cx="1648"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97" name="Line 61">
              <a:extLst>
                <a:ext uri="{FF2B5EF4-FFF2-40B4-BE49-F238E27FC236}">
                  <a16:creationId xmlns:a16="http://schemas.microsoft.com/office/drawing/2014/main" id="{4CB25AB1-80BC-4FE8-90E9-5699E81020C9}"/>
                </a:ext>
              </a:extLst>
            </p:cNvPr>
            <p:cNvSpPr>
              <a:spLocks noChangeShapeType="1"/>
            </p:cNvSpPr>
            <p:nvPr/>
          </p:nvSpPr>
          <p:spPr bwMode="auto">
            <a:xfrm>
              <a:off x="3888" y="2490"/>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98" name="Line 62">
              <a:extLst>
                <a:ext uri="{FF2B5EF4-FFF2-40B4-BE49-F238E27FC236}">
                  <a16:creationId xmlns:a16="http://schemas.microsoft.com/office/drawing/2014/main" id="{4D26B171-EDBF-4882-9F95-D4185464975A}"/>
                </a:ext>
              </a:extLst>
            </p:cNvPr>
            <p:cNvSpPr>
              <a:spLocks noChangeShapeType="1"/>
            </p:cNvSpPr>
            <p:nvPr/>
          </p:nvSpPr>
          <p:spPr bwMode="auto">
            <a:xfrm>
              <a:off x="5536" y="2490"/>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4399" name="Rectangle 63">
            <a:extLst>
              <a:ext uri="{FF2B5EF4-FFF2-40B4-BE49-F238E27FC236}">
                <a16:creationId xmlns:a16="http://schemas.microsoft.com/office/drawing/2014/main" id="{F120D869-A1EF-456E-8F48-165BD8575A8C}"/>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Unification</a:t>
            </a:r>
          </a:p>
        </p:txBody>
      </p:sp>
      <p:sp>
        <p:nvSpPr>
          <p:cNvPr id="14400" name="Rectangle 64">
            <a:extLst>
              <a:ext uri="{FF2B5EF4-FFF2-40B4-BE49-F238E27FC236}">
                <a16:creationId xmlns:a16="http://schemas.microsoft.com/office/drawing/2014/main" id="{419A77A4-B0EE-426F-B02D-ED5703E8EAE8}"/>
              </a:ext>
            </a:extLst>
          </p:cNvPr>
          <p:cNvSpPr>
            <a:spLocks noGrp="1" noChangeArrowheads="1"/>
          </p:cNvSpPr>
          <p:nvPr>
            <p:ph type="body" idx="1"/>
          </p:nvPr>
        </p:nvSpPr>
        <p:spPr>
          <a:xfrm>
            <a:off x="228600" y="2057400"/>
            <a:ext cx="6481763" cy="3452813"/>
          </a:xfrm>
          <a:ln/>
        </p:spPr>
        <p:txBody>
          <a:bodyPr lIns="90000" tIns="46800" rIns="90000" bIns="46800"/>
          <a:lstStyle/>
          <a:p>
            <a:pPr>
              <a:lnSpc>
                <a:spcPct val="93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Substitution </a:t>
            </a:r>
            <a:r>
              <a:rPr lang="en-GB" altLang="en-US" sz="2000" i="1">
                <a:latin typeface="Symbol" panose="05050102010706020507" pitchFamily="18" charset="2"/>
              </a:rPr>
              <a:t></a:t>
            </a:r>
            <a:r>
              <a:rPr lang="en-GB" altLang="en-US" b="1" i="1"/>
              <a:t> </a:t>
            </a:r>
            <a:r>
              <a:rPr lang="en-GB" altLang="en-US"/>
              <a:t>is said to </a:t>
            </a:r>
            <a:r>
              <a:rPr lang="en-GB" altLang="en-US">
                <a:solidFill>
                  <a:srgbClr val="CC3300"/>
                </a:solidFill>
              </a:rPr>
              <a:t>unify</a:t>
            </a:r>
            <a:r>
              <a:rPr lang="en-GB" altLang="en-US"/>
              <a:t> </a:t>
            </a:r>
            <a:r>
              <a:rPr lang="en-GB" altLang="en-US" i="1"/>
              <a:t>p</a:t>
            </a:r>
            <a:r>
              <a:rPr lang="en-GB" altLang="en-US"/>
              <a:t> and </a:t>
            </a:r>
            <a:r>
              <a:rPr lang="en-GB" altLang="en-US" i="1"/>
              <a:t>q</a:t>
            </a:r>
            <a:r>
              <a:rPr lang="en-GB" altLang="en-US"/>
              <a:t> if </a:t>
            </a:r>
            <a:r>
              <a:rPr lang="en-GB" altLang="en-US" sz="2000" i="1"/>
              <a:t>SUBST(</a:t>
            </a:r>
            <a:r>
              <a:rPr lang="en-GB" altLang="en-US" sz="2000" i="1">
                <a:latin typeface="Symbol" panose="05050102010706020507" pitchFamily="18" charset="2"/>
              </a:rPr>
              <a:t></a:t>
            </a:r>
            <a:r>
              <a:rPr lang="en-GB" altLang="en-US" sz="2000" i="1"/>
              <a:t>,p) = SUBST(</a:t>
            </a:r>
            <a:r>
              <a:rPr lang="en-GB" altLang="en-US" sz="2000" i="1">
                <a:latin typeface="Symbol" panose="05050102010706020507" pitchFamily="18" charset="2"/>
              </a:rPr>
              <a:t></a:t>
            </a:r>
            <a:r>
              <a:rPr lang="en-GB" altLang="en-US" sz="2000" i="1"/>
              <a:t>,q)</a:t>
            </a:r>
          </a:p>
        </p:txBody>
      </p:sp>
      <p:grpSp>
        <p:nvGrpSpPr>
          <p:cNvPr id="14401" name="Group 65">
            <a:extLst>
              <a:ext uri="{FF2B5EF4-FFF2-40B4-BE49-F238E27FC236}">
                <a16:creationId xmlns:a16="http://schemas.microsoft.com/office/drawing/2014/main" id="{333FF365-BFB4-400D-A8FD-31E6450BB2E4}"/>
              </a:ext>
            </a:extLst>
          </p:cNvPr>
          <p:cNvGrpSpPr>
            <a:grpSpLocks/>
          </p:cNvGrpSpPr>
          <p:nvPr/>
        </p:nvGrpSpPr>
        <p:grpSpPr bwMode="auto">
          <a:xfrm>
            <a:off x="1143000" y="3190875"/>
            <a:ext cx="7618413" cy="519113"/>
            <a:chOff x="720" y="2010"/>
            <a:chExt cx="4799" cy="327"/>
          </a:xfrm>
        </p:grpSpPr>
        <p:grpSp>
          <p:nvGrpSpPr>
            <p:cNvPr id="14402" name="Group 66">
              <a:extLst>
                <a:ext uri="{FF2B5EF4-FFF2-40B4-BE49-F238E27FC236}">
                  <a16:creationId xmlns:a16="http://schemas.microsoft.com/office/drawing/2014/main" id="{9B5C887B-1DF0-41E0-8CF7-42CD017100E9}"/>
                </a:ext>
              </a:extLst>
            </p:cNvPr>
            <p:cNvGrpSpPr>
              <a:grpSpLocks/>
            </p:cNvGrpSpPr>
            <p:nvPr/>
          </p:nvGrpSpPr>
          <p:grpSpPr bwMode="auto">
            <a:xfrm>
              <a:off x="3888" y="2010"/>
              <a:ext cx="1631" cy="327"/>
              <a:chOff x="3888" y="2010"/>
              <a:chExt cx="1631" cy="327"/>
            </a:xfrm>
          </p:grpSpPr>
          <p:sp>
            <p:nvSpPr>
              <p:cNvPr id="14403" name="AutoShape 67">
                <a:extLst>
                  <a:ext uri="{FF2B5EF4-FFF2-40B4-BE49-F238E27FC236}">
                    <a16:creationId xmlns:a16="http://schemas.microsoft.com/office/drawing/2014/main" id="{17C27ADA-3DB3-4239-A122-102D18333006}"/>
                  </a:ext>
                </a:extLst>
              </p:cNvPr>
              <p:cNvSpPr>
                <a:spLocks noChangeArrowheads="1"/>
              </p:cNvSpPr>
              <p:nvPr/>
            </p:nvSpPr>
            <p:spPr bwMode="auto">
              <a:xfrm>
                <a:off x="3888" y="2010"/>
                <a:ext cx="1632" cy="280"/>
              </a:xfrm>
              <a:prstGeom prst="roundRect">
                <a:avLst>
                  <a:gd name="adj" fmla="val 3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04" name="Text Box 68">
                <a:extLst>
                  <a:ext uri="{FF2B5EF4-FFF2-40B4-BE49-F238E27FC236}">
                    <a16:creationId xmlns:a16="http://schemas.microsoft.com/office/drawing/2014/main" id="{2DD70D70-FCA2-4CFA-8DA8-2725AF922745}"/>
                  </a:ext>
                </a:extLst>
              </p:cNvPr>
              <p:cNvSpPr txBox="1">
                <a:spLocks noChangeArrowheads="1"/>
              </p:cNvSpPr>
              <p:nvPr/>
            </p:nvSpPr>
            <p:spPr bwMode="auto">
              <a:xfrm>
                <a:off x="3888" y="2010"/>
                <a:ext cx="163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spcBef>
                    <a:spcPts val="700"/>
                  </a:spcBef>
                  <a:buClr>
                    <a:srgbClr val="0099CC"/>
                  </a:buClr>
                  <a:buSzPct val="80000"/>
                  <a:buFont typeface="Wingdings" panose="05000000000000000000" pitchFamily="2" charset="2"/>
                  <a:buNone/>
                </a:pPr>
                <a:r>
                  <a:rPr lang="en-GB" altLang="en-US" sz="2800" b="1" i="1">
                    <a:solidFill>
                      <a:srgbClr val="CC3300"/>
                    </a:solidFill>
                    <a:latin typeface="Symbol" panose="05050102010706020507" pitchFamily="18" charset="2"/>
                  </a:rPr>
                  <a:t></a:t>
                </a:r>
              </a:p>
            </p:txBody>
          </p:sp>
        </p:grpSp>
        <p:grpSp>
          <p:nvGrpSpPr>
            <p:cNvPr id="14405" name="Group 69">
              <a:extLst>
                <a:ext uri="{FF2B5EF4-FFF2-40B4-BE49-F238E27FC236}">
                  <a16:creationId xmlns:a16="http://schemas.microsoft.com/office/drawing/2014/main" id="{9070D4E9-8334-4FB4-90C9-BE066EA23E80}"/>
                </a:ext>
              </a:extLst>
            </p:cNvPr>
            <p:cNvGrpSpPr>
              <a:grpSpLocks/>
            </p:cNvGrpSpPr>
            <p:nvPr/>
          </p:nvGrpSpPr>
          <p:grpSpPr bwMode="auto">
            <a:xfrm>
              <a:off x="2016" y="2010"/>
              <a:ext cx="1871" cy="282"/>
              <a:chOff x="2016" y="2010"/>
              <a:chExt cx="1871" cy="282"/>
            </a:xfrm>
          </p:grpSpPr>
          <p:sp>
            <p:nvSpPr>
              <p:cNvPr id="14406" name="AutoShape 70">
                <a:extLst>
                  <a:ext uri="{FF2B5EF4-FFF2-40B4-BE49-F238E27FC236}">
                    <a16:creationId xmlns:a16="http://schemas.microsoft.com/office/drawing/2014/main" id="{BF5F0DA6-C6CF-427A-B0CC-A2C8FE15411D}"/>
                  </a:ext>
                </a:extLst>
              </p:cNvPr>
              <p:cNvSpPr>
                <a:spLocks noChangeArrowheads="1"/>
              </p:cNvSpPr>
              <p:nvPr/>
            </p:nvSpPr>
            <p:spPr bwMode="auto">
              <a:xfrm>
                <a:off x="2016" y="2010"/>
                <a:ext cx="1872" cy="280"/>
              </a:xfrm>
              <a:prstGeom prst="roundRect">
                <a:avLst>
                  <a:gd name="adj" fmla="val 3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07" name="Text Box 71">
                <a:extLst>
                  <a:ext uri="{FF2B5EF4-FFF2-40B4-BE49-F238E27FC236}">
                    <a16:creationId xmlns:a16="http://schemas.microsoft.com/office/drawing/2014/main" id="{9AABE223-EC84-4E5D-A05C-9755B842C6A5}"/>
                  </a:ext>
                </a:extLst>
              </p:cNvPr>
              <p:cNvSpPr txBox="1">
                <a:spLocks noChangeArrowheads="1"/>
              </p:cNvSpPr>
              <p:nvPr/>
            </p:nvSpPr>
            <p:spPr bwMode="auto">
              <a:xfrm>
                <a:off x="2016" y="2010"/>
                <a:ext cx="187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b="1" i="1">
                    <a:solidFill>
                      <a:srgbClr val="000000"/>
                    </a:solidFill>
                    <a:latin typeface="Palatino" pitchFamily="2" charset="0"/>
                  </a:rPr>
                  <a:t>q</a:t>
                </a:r>
              </a:p>
            </p:txBody>
          </p:sp>
        </p:grpSp>
        <p:grpSp>
          <p:nvGrpSpPr>
            <p:cNvPr id="14408" name="Group 72">
              <a:extLst>
                <a:ext uri="{FF2B5EF4-FFF2-40B4-BE49-F238E27FC236}">
                  <a16:creationId xmlns:a16="http://schemas.microsoft.com/office/drawing/2014/main" id="{3CAC1270-624A-4030-9CDB-6FE073F2D913}"/>
                </a:ext>
              </a:extLst>
            </p:cNvPr>
            <p:cNvGrpSpPr>
              <a:grpSpLocks/>
            </p:cNvGrpSpPr>
            <p:nvPr/>
          </p:nvGrpSpPr>
          <p:grpSpPr bwMode="auto">
            <a:xfrm>
              <a:off x="720" y="2010"/>
              <a:ext cx="1295" cy="282"/>
              <a:chOff x="720" y="2010"/>
              <a:chExt cx="1295" cy="282"/>
            </a:xfrm>
          </p:grpSpPr>
          <p:sp>
            <p:nvSpPr>
              <p:cNvPr id="14409" name="AutoShape 73">
                <a:extLst>
                  <a:ext uri="{FF2B5EF4-FFF2-40B4-BE49-F238E27FC236}">
                    <a16:creationId xmlns:a16="http://schemas.microsoft.com/office/drawing/2014/main" id="{CB0DB5D0-3683-4425-B242-9CDFD393EBA8}"/>
                  </a:ext>
                </a:extLst>
              </p:cNvPr>
              <p:cNvSpPr>
                <a:spLocks noChangeArrowheads="1"/>
              </p:cNvSpPr>
              <p:nvPr/>
            </p:nvSpPr>
            <p:spPr bwMode="auto">
              <a:xfrm>
                <a:off x="720" y="2010"/>
                <a:ext cx="1296" cy="280"/>
              </a:xfrm>
              <a:prstGeom prst="roundRect">
                <a:avLst>
                  <a:gd name="adj" fmla="val 3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10" name="Text Box 74">
                <a:extLst>
                  <a:ext uri="{FF2B5EF4-FFF2-40B4-BE49-F238E27FC236}">
                    <a16:creationId xmlns:a16="http://schemas.microsoft.com/office/drawing/2014/main" id="{5AB6CD86-7A60-42A8-851A-0768023F3603}"/>
                  </a:ext>
                </a:extLst>
              </p:cNvPr>
              <p:cNvSpPr txBox="1">
                <a:spLocks noChangeArrowheads="1"/>
              </p:cNvSpPr>
              <p:nvPr/>
            </p:nvSpPr>
            <p:spPr bwMode="auto">
              <a:xfrm>
                <a:off x="720" y="2010"/>
                <a:ext cx="129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b="1" i="1">
                    <a:solidFill>
                      <a:srgbClr val="000000"/>
                    </a:solidFill>
                    <a:latin typeface="Palatino" pitchFamily="2" charset="0"/>
                  </a:rPr>
                  <a:t>p</a:t>
                </a:r>
              </a:p>
            </p:txBody>
          </p:sp>
        </p:grpSp>
        <p:sp>
          <p:nvSpPr>
            <p:cNvPr id="14411" name="Line 75">
              <a:extLst>
                <a:ext uri="{FF2B5EF4-FFF2-40B4-BE49-F238E27FC236}">
                  <a16:creationId xmlns:a16="http://schemas.microsoft.com/office/drawing/2014/main" id="{7DCA3EF7-6390-4AA9-9578-D2F8A156D3CF}"/>
                </a:ext>
              </a:extLst>
            </p:cNvPr>
            <p:cNvSpPr>
              <a:spLocks noChangeShapeType="1"/>
            </p:cNvSpPr>
            <p:nvPr/>
          </p:nvSpPr>
          <p:spPr bwMode="auto">
            <a:xfrm>
              <a:off x="720" y="2010"/>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12" name="Line 76">
              <a:extLst>
                <a:ext uri="{FF2B5EF4-FFF2-40B4-BE49-F238E27FC236}">
                  <a16:creationId xmlns:a16="http://schemas.microsoft.com/office/drawing/2014/main" id="{BF8CEEB2-4FE1-4EFB-8727-D3193FDC9EF9}"/>
                </a:ext>
              </a:extLst>
            </p:cNvPr>
            <p:cNvSpPr>
              <a:spLocks noChangeShapeType="1"/>
            </p:cNvSpPr>
            <p:nvPr/>
          </p:nvSpPr>
          <p:spPr bwMode="auto">
            <a:xfrm>
              <a:off x="720" y="2290"/>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13" name="Line 77">
              <a:extLst>
                <a:ext uri="{FF2B5EF4-FFF2-40B4-BE49-F238E27FC236}">
                  <a16:creationId xmlns:a16="http://schemas.microsoft.com/office/drawing/2014/main" id="{FCA64E3F-512B-41B8-A6A5-9442A2BA7251}"/>
                </a:ext>
              </a:extLst>
            </p:cNvPr>
            <p:cNvSpPr>
              <a:spLocks noChangeShapeType="1"/>
            </p:cNvSpPr>
            <p:nvPr/>
          </p:nvSpPr>
          <p:spPr bwMode="auto">
            <a:xfrm>
              <a:off x="720" y="2010"/>
              <a:ext cx="1" cy="28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14" name="Line 78">
              <a:extLst>
                <a:ext uri="{FF2B5EF4-FFF2-40B4-BE49-F238E27FC236}">
                  <a16:creationId xmlns:a16="http://schemas.microsoft.com/office/drawing/2014/main" id="{F47D801F-CE4B-4CCC-B9FD-ECB9C79B12FF}"/>
                </a:ext>
              </a:extLst>
            </p:cNvPr>
            <p:cNvSpPr>
              <a:spLocks noChangeShapeType="1"/>
            </p:cNvSpPr>
            <p:nvPr/>
          </p:nvSpPr>
          <p:spPr bwMode="auto">
            <a:xfrm>
              <a:off x="2016" y="2010"/>
              <a:ext cx="1" cy="28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5" name="Line 79">
              <a:extLst>
                <a:ext uri="{FF2B5EF4-FFF2-40B4-BE49-F238E27FC236}">
                  <a16:creationId xmlns:a16="http://schemas.microsoft.com/office/drawing/2014/main" id="{C34FB15C-D05C-42F2-ACE0-5820A27C0C50}"/>
                </a:ext>
              </a:extLst>
            </p:cNvPr>
            <p:cNvSpPr>
              <a:spLocks noChangeShapeType="1"/>
            </p:cNvSpPr>
            <p:nvPr/>
          </p:nvSpPr>
          <p:spPr bwMode="auto">
            <a:xfrm>
              <a:off x="3888" y="2010"/>
              <a:ext cx="1" cy="280"/>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6" name="Line 80">
              <a:extLst>
                <a:ext uri="{FF2B5EF4-FFF2-40B4-BE49-F238E27FC236}">
                  <a16:creationId xmlns:a16="http://schemas.microsoft.com/office/drawing/2014/main" id="{F1F430B7-D8E2-47F1-8A7B-A2F29DCD4964}"/>
                </a:ext>
              </a:extLst>
            </p:cNvPr>
            <p:cNvSpPr>
              <a:spLocks noChangeShapeType="1"/>
            </p:cNvSpPr>
            <p:nvPr/>
          </p:nvSpPr>
          <p:spPr bwMode="auto">
            <a:xfrm>
              <a:off x="5520" y="2010"/>
              <a:ext cx="1" cy="28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17" name="Line 81">
              <a:extLst>
                <a:ext uri="{FF2B5EF4-FFF2-40B4-BE49-F238E27FC236}">
                  <a16:creationId xmlns:a16="http://schemas.microsoft.com/office/drawing/2014/main" id="{4EFDC233-C5FE-4020-AD3F-38DD22B2F6A6}"/>
                </a:ext>
              </a:extLst>
            </p:cNvPr>
            <p:cNvSpPr>
              <a:spLocks noChangeShapeType="1"/>
            </p:cNvSpPr>
            <p:nvPr/>
          </p:nvSpPr>
          <p:spPr bwMode="auto">
            <a:xfrm>
              <a:off x="2016" y="2010"/>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18" name="Line 82">
              <a:extLst>
                <a:ext uri="{FF2B5EF4-FFF2-40B4-BE49-F238E27FC236}">
                  <a16:creationId xmlns:a16="http://schemas.microsoft.com/office/drawing/2014/main" id="{A68FDFA7-26E0-46B2-B1F1-A1A06F4A00F9}"/>
                </a:ext>
              </a:extLst>
            </p:cNvPr>
            <p:cNvSpPr>
              <a:spLocks noChangeShapeType="1"/>
            </p:cNvSpPr>
            <p:nvPr/>
          </p:nvSpPr>
          <p:spPr bwMode="auto">
            <a:xfrm>
              <a:off x="3888" y="2010"/>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19" name="Line 83">
              <a:extLst>
                <a:ext uri="{FF2B5EF4-FFF2-40B4-BE49-F238E27FC236}">
                  <a16:creationId xmlns:a16="http://schemas.microsoft.com/office/drawing/2014/main" id="{9D143949-9F86-4EA1-B81F-610137F39A1E}"/>
                </a:ext>
              </a:extLst>
            </p:cNvPr>
            <p:cNvSpPr>
              <a:spLocks noChangeShapeType="1"/>
            </p:cNvSpPr>
            <p:nvPr/>
          </p:nvSpPr>
          <p:spPr bwMode="auto">
            <a:xfrm>
              <a:off x="2016" y="2290"/>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20" name="Line 84">
              <a:extLst>
                <a:ext uri="{FF2B5EF4-FFF2-40B4-BE49-F238E27FC236}">
                  <a16:creationId xmlns:a16="http://schemas.microsoft.com/office/drawing/2014/main" id="{29D1F094-0250-43F0-B894-522D04EDF109}"/>
                </a:ext>
              </a:extLst>
            </p:cNvPr>
            <p:cNvSpPr>
              <a:spLocks noChangeShapeType="1"/>
            </p:cNvSpPr>
            <p:nvPr/>
          </p:nvSpPr>
          <p:spPr bwMode="auto">
            <a:xfrm>
              <a:off x="3888" y="2290"/>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421" name="Group 85">
            <a:extLst>
              <a:ext uri="{FF2B5EF4-FFF2-40B4-BE49-F238E27FC236}">
                <a16:creationId xmlns:a16="http://schemas.microsoft.com/office/drawing/2014/main" id="{E06335B7-108E-47EA-B3D8-8EF776249C48}"/>
              </a:ext>
            </a:extLst>
          </p:cNvPr>
          <p:cNvGrpSpPr>
            <a:grpSpLocks/>
          </p:cNvGrpSpPr>
          <p:nvPr/>
        </p:nvGrpSpPr>
        <p:grpSpPr bwMode="auto">
          <a:xfrm>
            <a:off x="1143000" y="5476875"/>
            <a:ext cx="7618413" cy="541338"/>
            <a:chOff x="720" y="3450"/>
            <a:chExt cx="4799" cy="341"/>
          </a:xfrm>
        </p:grpSpPr>
        <p:sp>
          <p:nvSpPr>
            <p:cNvPr id="14422" name="AutoShape 86">
              <a:extLst>
                <a:ext uri="{FF2B5EF4-FFF2-40B4-BE49-F238E27FC236}">
                  <a16:creationId xmlns:a16="http://schemas.microsoft.com/office/drawing/2014/main" id="{E489471A-48B0-4BF9-B7FC-67A76D16BA59}"/>
                </a:ext>
              </a:extLst>
            </p:cNvPr>
            <p:cNvSpPr>
              <a:spLocks noChangeArrowheads="1"/>
            </p:cNvSpPr>
            <p:nvPr/>
          </p:nvSpPr>
          <p:spPr bwMode="auto">
            <a:xfrm>
              <a:off x="3888" y="3450"/>
              <a:ext cx="1632" cy="342"/>
            </a:xfrm>
            <a:prstGeom prst="roundRect">
              <a:avLst>
                <a:gd name="adj" fmla="val 29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4423" name="Group 87">
              <a:extLst>
                <a:ext uri="{FF2B5EF4-FFF2-40B4-BE49-F238E27FC236}">
                  <a16:creationId xmlns:a16="http://schemas.microsoft.com/office/drawing/2014/main" id="{E7038887-ADD3-4C42-A8BE-A8F4E49EF089}"/>
                </a:ext>
              </a:extLst>
            </p:cNvPr>
            <p:cNvGrpSpPr>
              <a:grpSpLocks/>
            </p:cNvGrpSpPr>
            <p:nvPr/>
          </p:nvGrpSpPr>
          <p:grpSpPr bwMode="auto">
            <a:xfrm>
              <a:off x="2016" y="3450"/>
              <a:ext cx="1871" cy="341"/>
              <a:chOff x="2016" y="3450"/>
              <a:chExt cx="1871" cy="341"/>
            </a:xfrm>
          </p:grpSpPr>
          <p:sp>
            <p:nvSpPr>
              <p:cNvPr id="14424" name="AutoShape 88">
                <a:extLst>
                  <a:ext uri="{FF2B5EF4-FFF2-40B4-BE49-F238E27FC236}">
                    <a16:creationId xmlns:a16="http://schemas.microsoft.com/office/drawing/2014/main" id="{8A1C9A82-F0D3-4416-ADD0-40E5EBAABAE4}"/>
                  </a:ext>
                </a:extLst>
              </p:cNvPr>
              <p:cNvSpPr>
                <a:spLocks noChangeArrowheads="1"/>
              </p:cNvSpPr>
              <p:nvPr/>
            </p:nvSpPr>
            <p:spPr bwMode="auto">
              <a:xfrm>
                <a:off x="2016" y="3450"/>
                <a:ext cx="1872" cy="342"/>
              </a:xfrm>
              <a:prstGeom prst="roundRect">
                <a:avLst>
                  <a:gd name="adj" fmla="val 29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25" name="Text Box 89">
                <a:extLst>
                  <a:ext uri="{FF2B5EF4-FFF2-40B4-BE49-F238E27FC236}">
                    <a16:creationId xmlns:a16="http://schemas.microsoft.com/office/drawing/2014/main" id="{9773A253-E36F-4DC8-AEA7-7CD528E5176B}"/>
                  </a:ext>
                </a:extLst>
              </p:cNvPr>
              <p:cNvSpPr txBox="1">
                <a:spLocks noChangeArrowheads="1"/>
              </p:cNvSpPr>
              <p:nvPr/>
            </p:nvSpPr>
            <p:spPr bwMode="auto">
              <a:xfrm>
                <a:off x="2016" y="3450"/>
                <a:ext cx="187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sees(DJ,id(y),home(y))</a:t>
                </a:r>
              </a:p>
            </p:txBody>
          </p:sp>
        </p:grpSp>
        <p:grpSp>
          <p:nvGrpSpPr>
            <p:cNvPr id="14426" name="Group 90">
              <a:extLst>
                <a:ext uri="{FF2B5EF4-FFF2-40B4-BE49-F238E27FC236}">
                  <a16:creationId xmlns:a16="http://schemas.microsoft.com/office/drawing/2014/main" id="{A09AB4D2-8C1B-4F7B-AB6A-B3CE38F16C07}"/>
                </a:ext>
              </a:extLst>
            </p:cNvPr>
            <p:cNvGrpSpPr>
              <a:grpSpLocks/>
            </p:cNvGrpSpPr>
            <p:nvPr/>
          </p:nvGrpSpPr>
          <p:grpSpPr bwMode="auto">
            <a:xfrm>
              <a:off x="720" y="3450"/>
              <a:ext cx="1295" cy="341"/>
              <a:chOff x="720" y="3450"/>
              <a:chExt cx="1295" cy="341"/>
            </a:xfrm>
          </p:grpSpPr>
          <p:sp>
            <p:nvSpPr>
              <p:cNvPr id="14427" name="AutoShape 91">
                <a:extLst>
                  <a:ext uri="{FF2B5EF4-FFF2-40B4-BE49-F238E27FC236}">
                    <a16:creationId xmlns:a16="http://schemas.microsoft.com/office/drawing/2014/main" id="{83A1E6C0-A001-47FE-9E36-220F5747AB8F}"/>
                  </a:ext>
                </a:extLst>
              </p:cNvPr>
              <p:cNvSpPr>
                <a:spLocks noChangeArrowheads="1"/>
              </p:cNvSpPr>
              <p:nvPr/>
            </p:nvSpPr>
            <p:spPr bwMode="auto">
              <a:xfrm>
                <a:off x="720" y="3450"/>
                <a:ext cx="1296" cy="342"/>
              </a:xfrm>
              <a:prstGeom prst="roundRect">
                <a:avLst>
                  <a:gd name="adj" fmla="val 29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28" name="Text Box 92">
                <a:extLst>
                  <a:ext uri="{FF2B5EF4-FFF2-40B4-BE49-F238E27FC236}">
                    <a16:creationId xmlns:a16="http://schemas.microsoft.com/office/drawing/2014/main" id="{687860A6-3251-4967-9A3F-1D0DA3FCAE67}"/>
                  </a:ext>
                </a:extLst>
              </p:cNvPr>
              <p:cNvSpPr txBox="1">
                <a:spLocks noChangeArrowheads="1"/>
              </p:cNvSpPr>
              <p:nvPr/>
            </p:nvSpPr>
            <p:spPr bwMode="auto">
              <a:xfrm>
                <a:off x="720" y="3450"/>
                <a:ext cx="1296"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sees(x,id(x),</a:t>
                </a:r>
                <a:br>
                  <a:rPr lang="en-GB" altLang="en-US" sz="1600" b="1">
                    <a:solidFill>
                      <a:srgbClr val="000000"/>
                    </a:solidFill>
                    <a:latin typeface="Courier New" panose="02070309020205020404" pitchFamily="49" charset="0"/>
                  </a:rPr>
                </a:br>
                <a:r>
                  <a:rPr lang="en-GB" altLang="en-US" sz="1600" b="1">
                    <a:solidFill>
                      <a:srgbClr val="000000"/>
                    </a:solidFill>
                    <a:latin typeface="Courier New" panose="02070309020205020404" pitchFamily="49" charset="0"/>
                  </a:rPr>
                  <a:t>home(JD))</a:t>
                </a:r>
              </a:p>
            </p:txBody>
          </p:sp>
        </p:grpSp>
        <p:sp>
          <p:nvSpPr>
            <p:cNvPr id="14429" name="Line 93">
              <a:extLst>
                <a:ext uri="{FF2B5EF4-FFF2-40B4-BE49-F238E27FC236}">
                  <a16:creationId xmlns:a16="http://schemas.microsoft.com/office/drawing/2014/main" id="{A765526A-F38A-4F76-A205-681BD9BFF89C}"/>
                </a:ext>
              </a:extLst>
            </p:cNvPr>
            <p:cNvSpPr>
              <a:spLocks noChangeShapeType="1"/>
            </p:cNvSpPr>
            <p:nvPr/>
          </p:nvSpPr>
          <p:spPr bwMode="auto">
            <a:xfrm>
              <a:off x="720" y="3450"/>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0" name="Line 94">
              <a:extLst>
                <a:ext uri="{FF2B5EF4-FFF2-40B4-BE49-F238E27FC236}">
                  <a16:creationId xmlns:a16="http://schemas.microsoft.com/office/drawing/2014/main" id="{A7B88E4F-DF57-430C-9842-CB8D246AE5CF}"/>
                </a:ext>
              </a:extLst>
            </p:cNvPr>
            <p:cNvSpPr>
              <a:spLocks noChangeShapeType="1"/>
            </p:cNvSpPr>
            <p:nvPr/>
          </p:nvSpPr>
          <p:spPr bwMode="auto">
            <a:xfrm>
              <a:off x="720" y="3792"/>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1" name="Line 95">
              <a:extLst>
                <a:ext uri="{FF2B5EF4-FFF2-40B4-BE49-F238E27FC236}">
                  <a16:creationId xmlns:a16="http://schemas.microsoft.com/office/drawing/2014/main" id="{2D15DF75-CEE6-44BD-A9B0-F617D2D8F8B9}"/>
                </a:ext>
              </a:extLst>
            </p:cNvPr>
            <p:cNvSpPr>
              <a:spLocks noChangeShapeType="1"/>
            </p:cNvSpPr>
            <p:nvPr/>
          </p:nvSpPr>
          <p:spPr bwMode="auto">
            <a:xfrm>
              <a:off x="720" y="3450"/>
              <a:ext cx="1" cy="34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2" name="Line 96">
              <a:extLst>
                <a:ext uri="{FF2B5EF4-FFF2-40B4-BE49-F238E27FC236}">
                  <a16:creationId xmlns:a16="http://schemas.microsoft.com/office/drawing/2014/main" id="{4D6E05F5-EEA2-4C74-AC3B-92FAA8AE822B}"/>
                </a:ext>
              </a:extLst>
            </p:cNvPr>
            <p:cNvSpPr>
              <a:spLocks noChangeShapeType="1"/>
            </p:cNvSpPr>
            <p:nvPr/>
          </p:nvSpPr>
          <p:spPr bwMode="auto">
            <a:xfrm>
              <a:off x="2016" y="3450"/>
              <a:ext cx="1" cy="34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3" name="Line 97">
              <a:extLst>
                <a:ext uri="{FF2B5EF4-FFF2-40B4-BE49-F238E27FC236}">
                  <a16:creationId xmlns:a16="http://schemas.microsoft.com/office/drawing/2014/main" id="{79686504-076F-4501-8C15-FC8EAAD8E226}"/>
                </a:ext>
              </a:extLst>
            </p:cNvPr>
            <p:cNvSpPr>
              <a:spLocks noChangeShapeType="1"/>
            </p:cNvSpPr>
            <p:nvPr/>
          </p:nvSpPr>
          <p:spPr bwMode="auto">
            <a:xfrm>
              <a:off x="3888" y="3450"/>
              <a:ext cx="1" cy="342"/>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4" name="Line 98">
              <a:extLst>
                <a:ext uri="{FF2B5EF4-FFF2-40B4-BE49-F238E27FC236}">
                  <a16:creationId xmlns:a16="http://schemas.microsoft.com/office/drawing/2014/main" id="{B225C84F-65F9-47BF-9617-8697191B36A6}"/>
                </a:ext>
              </a:extLst>
            </p:cNvPr>
            <p:cNvSpPr>
              <a:spLocks noChangeShapeType="1"/>
            </p:cNvSpPr>
            <p:nvPr/>
          </p:nvSpPr>
          <p:spPr bwMode="auto">
            <a:xfrm>
              <a:off x="5520" y="3450"/>
              <a:ext cx="1" cy="34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5" name="Line 99">
              <a:extLst>
                <a:ext uri="{FF2B5EF4-FFF2-40B4-BE49-F238E27FC236}">
                  <a16:creationId xmlns:a16="http://schemas.microsoft.com/office/drawing/2014/main" id="{FB731C1C-65EE-4E7C-939D-E1250ED286DF}"/>
                </a:ext>
              </a:extLst>
            </p:cNvPr>
            <p:cNvSpPr>
              <a:spLocks noChangeShapeType="1"/>
            </p:cNvSpPr>
            <p:nvPr/>
          </p:nvSpPr>
          <p:spPr bwMode="auto">
            <a:xfrm>
              <a:off x="2016" y="3450"/>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6" name="Line 100">
              <a:extLst>
                <a:ext uri="{FF2B5EF4-FFF2-40B4-BE49-F238E27FC236}">
                  <a16:creationId xmlns:a16="http://schemas.microsoft.com/office/drawing/2014/main" id="{1348F0D1-9ADC-406A-B5E1-9D4A4E0D7CF8}"/>
                </a:ext>
              </a:extLst>
            </p:cNvPr>
            <p:cNvSpPr>
              <a:spLocks noChangeShapeType="1"/>
            </p:cNvSpPr>
            <p:nvPr/>
          </p:nvSpPr>
          <p:spPr bwMode="auto">
            <a:xfrm>
              <a:off x="3888" y="3450"/>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7" name="Line 101">
              <a:extLst>
                <a:ext uri="{FF2B5EF4-FFF2-40B4-BE49-F238E27FC236}">
                  <a16:creationId xmlns:a16="http://schemas.microsoft.com/office/drawing/2014/main" id="{D95CCB18-B0E1-4400-A3E8-5FEFADF9506F}"/>
                </a:ext>
              </a:extLst>
            </p:cNvPr>
            <p:cNvSpPr>
              <a:spLocks noChangeShapeType="1"/>
            </p:cNvSpPr>
            <p:nvPr/>
          </p:nvSpPr>
          <p:spPr bwMode="auto">
            <a:xfrm>
              <a:off x="2016" y="3792"/>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8" name="Line 102">
              <a:extLst>
                <a:ext uri="{FF2B5EF4-FFF2-40B4-BE49-F238E27FC236}">
                  <a16:creationId xmlns:a16="http://schemas.microsoft.com/office/drawing/2014/main" id="{D8814948-E927-4AEF-9374-293FA675B810}"/>
                </a:ext>
              </a:extLst>
            </p:cNvPr>
            <p:cNvSpPr>
              <a:spLocks noChangeShapeType="1"/>
            </p:cNvSpPr>
            <p:nvPr/>
          </p:nvSpPr>
          <p:spPr bwMode="auto">
            <a:xfrm>
              <a:off x="3888" y="3792"/>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439" name="Group 103">
            <a:extLst>
              <a:ext uri="{FF2B5EF4-FFF2-40B4-BE49-F238E27FC236}">
                <a16:creationId xmlns:a16="http://schemas.microsoft.com/office/drawing/2014/main" id="{7F7E7618-4908-4967-9E63-7AF5F321D138}"/>
              </a:ext>
            </a:extLst>
          </p:cNvPr>
          <p:cNvGrpSpPr>
            <a:grpSpLocks/>
          </p:cNvGrpSpPr>
          <p:nvPr/>
        </p:nvGrpSpPr>
        <p:grpSpPr bwMode="auto">
          <a:xfrm>
            <a:off x="6172200" y="5476875"/>
            <a:ext cx="2589213" cy="568325"/>
            <a:chOff x="3888" y="3450"/>
            <a:chExt cx="1631" cy="358"/>
          </a:xfrm>
        </p:grpSpPr>
        <p:grpSp>
          <p:nvGrpSpPr>
            <p:cNvPr id="14440" name="Group 104">
              <a:extLst>
                <a:ext uri="{FF2B5EF4-FFF2-40B4-BE49-F238E27FC236}">
                  <a16:creationId xmlns:a16="http://schemas.microsoft.com/office/drawing/2014/main" id="{A4318471-A034-444B-A7C0-18FED9F5EA49}"/>
                </a:ext>
              </a:extLst>
            </p:cNvPr>
            <p:cNvGrpSpPr>
              <a:grpSpLocks/>
            </p:cNvGrpSpPr>
            <p:nvPr/>
          </p:nvGrpSpPr>
          <p:grpSpPr bwMode="auto">
            <a:xfrm>
              <a:off x="3888" y="3450"/>
              <a:ext cx="1631" cy="358"/>
              <a:chOff x="3888" y="3450"/>
              <a:chExt cx="1631" cy="358"/>
            </a:xfrm>
          </p:grpSpPr>
          <p:sp>
            <p:nvSpPr>
              <p:cNvPr id="14441" name="AutoShape 105">
                <a:extLst>
                  <a:ext uri="{FF2B5EF4-FFF2-40B4-BE49-F238E27FC236}">
                    <a16:creationId xmlns:a16="http://schemas.microsoft.com/office/drawing/2014/main" id="{2C219FC8-B61D-478B-9094-903D3A52BD05}"/>
                  </a:ext>
                </a:extLst>
              </p:cNvPr>
              <p:cNvSpPr>
                <a:spLocks noChangeArrowheads="1"/>
              </p:cNvSpPr>
              <p:nvPr/>
            </p:nvSpPr>
            <p:spPr bwMode="auto">
              <a:xfrm>
                <a:off x="3888" y="3450"/>
                <a:ext cx="1632" cy="327"/>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42" name="Text Box 106">
                <a:extLst>
                  <a:ext uri="{FF2B5EF4-FFF2-40B4-BE49-F238E27FC236}">
                    <a16:creationId xmlns:a16="http://schemas.microsoft.com/office/drawing/2014/main" id="{9E04ABF8-E667-4114-845E-BC8835FF9874}"/>
                  </a:ext>
                </a:extLst>
              </p:cNvPr>
              <p:cNvSpPr txBox="1">
                <a:spLocks noChangeArrowheads="1"/>
              </p:cNvSpPr>
              <p:nvPr/>
            </p:nvSpPr>
            <p:spPr bwMode="auto">
              <a:xfrm>
                <a:off x="3888" y="3450"/>
                <a:ext cx="16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CC3300"/>
                    </a:solidFill>
                    <a:latin typeface="Courier New" panose="02070309020205020404" pitchFamily="49" charset="0"/>
                  </a:rPr>
                  <a:t>failure, assuming home(JD) </a:t>
                </a:r>
                <a:r>
                  <a:rPr lang="en-GB" altLang="en-US" sz="1600" b="1">
                    <a:solidFill>
                      <a:srgbClr val="CC3300"/>
                    </a:solidFill>
                    <a:latin typeface="Symbol" panose="05050102010706020507" pitchFamily="18" charset="2"/>
                  </a:rPr>
                  <a:t></a:t>
                </a:r>
                <a:r>
                  <a:rPr lang="en-GB" altLang="en-US" sz="1600" b="1">
                    <a:solidFill>
                      <a:srgbClr val="CC3300"/>
                    </a:solidFill>
                    <a:latin typeface="Courier New" panose="02070309020205020404" pitchFamily="49" charset="0"/>
                  </a:rPr>
                  <a:t> home(DJ)</a:t>
                </a:r>
              </a:p>
            </p:txBody>
          </p:sp>
        </p:grpSp>
        <p:sp>
          <p:nvSpPr>
            <p:cNvPr id="14443" name="Line 107">
              <a:extLst>
                <a:ext uri="{FF2B5EF4-FFF2-40B4-BE49-F238E27FC236}">
                  <a16:creationId xmlns:a16="http://schemas.microsoft.com/office/drawing/2014/main" id="{D6A1FAE5-63AF-4165-8DC3-21F8DDC3EA07}"/>
                </a:ext>
              </a:extLst>
            </p:cNvPr>
            <p:cNvSpPr>
              <a:spLocks noChangeShapeType="1"/>
            </p:cNvSpPr>
            <p:nvPr/>
          </p:nvSpPr>
          <p:spPr bwMode="auto">
            <a:xfrm>
              <a:off x="3888" y="3450"/>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44" name="Line 108">
              <a:extLst>
                <a:ext uri="{FF2B5EF4-FFF2-40B4-BE49-F238E27FC236}">
                  <a16:creationId xmlns:a16="http://schemas.microsoft.com/office/drawing/2014/main" id="{E7DA474E-6F6E-4263-92EE-EAA0FB17170A}"/>
                </a:ext>
              </a:extLst>
            </p:cNvPr>
            <p:cNvSpPr>
              <a:spLocks noChangeShapeType="1"/>
            </p:cNvSpPr>
            <p:nvPr/>
          </p:nvSpPr>
          <p:spPr bwMode="auto">
            <a:xfrm>
              <a:off x="3888" y="3776"/>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45" name="Line 109">
              <a:extLst>
                <a:ext uri="{FF2B5EF4-FFF2-40B4-BE49-F238E27FC236}">
                  <a16:creationId xmlns:a16="http://schemas.microsoft.com/office/drawing/2014/main" id="{312314D6-5711-4DFD-BADF-828943535DD4}"/>
                </a:ext>
              </a:extLst>
            </p:cNvPr>
            <p:cNvSpPr>
              <a:spLocks noChangeShapeType="1"/>
            </p:cNvSpPr>
            <p:nvPr/>
          </p:nvSpPr>
          <p:spPr bwMode="auto">
            <a:xfrm>
              <a:off x="3888" y="3450"/>
              <a:ext cx="1" cy="3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46" name="Line 110">
              <a:extLst>
                <a:ext uri="{FF2B5EF4-FFF2-40B4-BE49-F238E27FC236}">
                  <a16:creationId xmlns:a16="http://schemas.microsoft.com/office/drawing/2014/main" id="{AA883C41-B88E-42CE-9DA3-F0D8C4EE08E9}"/>
                </a:ext>
              </a:extLst>
            </p:cNvPr>
            <p:cNvSpPr>
              <a:spLocks noChangeShapeType="1"/>
            </p:cNvSpPr>
            <p:nvPr/>
          </p:nvSpPr>
          <p:spPr bwMode="auto">
            <a:xfrm>
              <a:off x="5520" y="3450"/>
              <a:ext cx="1" cy="3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447" name="Group 111">
            <a:extLst>
              <a:ext uri="{FF2B5EF4-FFF2-40B4-BE49-F238E27FC236}">
                <a16:creationId xmlns:a16="http://schemas.microsoft.com/office/drawing/2014/main" id="{83149EF1-A1E8-4CB4-8837-6AFD9BF05623}"/>
              </a:ext>
            </a:extLst>
          </p:cNvPr>
          <p:cNvGrpSpPr>
            <a:grpSpLocks/>
          </p:cNvGrpSpPr>
          <p:nvPr/>
        </p:nvGrpSpPr>
        <p:grpSpPr bwMode="auto">
          <a:xfrm>
            <a:off x="6172200" y="4257675"/>
            <a:ext cx="2589213" cy="296863"/>
            <a:chOff x="3888" y="2682"/>
            <a:chExt cx="1631" cy="187"/>
          </a:xfrm>
        </p:grpSpPr>
        <p:grpSp>
          <p:nvGrpSpPr>
            <p:cNvPr id="14448" name="Group 112">
              <a:extLst>
                <a:ext uri="{FF2B5EF4-FFF2-40B4-BE49-F238E27FC236}">
                  <a16:creationId xmlns:a16="http://schemas.microsoft.com/office/drawing/2014/main" id="{D2B40107-C627-4814-B9F6-8F06DD73AEA1}"/>
                </a:ext>
              </a:extLst>
            </p:cNvPr>
            <p:cNvGrpSpPr>
              <a:grpSpLocks/>
            </p:cNvGrpSpPr>
            <p:nvPr/>
          </p:nvGrpSpPr>
          <p:grpSpPr bwMode="auto">
            <a:xfrm>
              <a:off x="3888" y="2682"/>
              <a:ext cx="1631" cy="187"/>
              <a:chOff x="3888" y="2682"/>
              <a:chExt cx="1631" cy="187"/>
            </a:xfrm>
          </p:grpSpPr>
          <p:sp>
            <p:nvSpPr>
              <p:cNvPr id="14449" name="AutoShape 113">
                <a:extLst>
                  <a:ext uri="{FF2B5EF4-FFF2-40B4-BE49-F238E27FC236}">
                    <a16:creationId xmlns:a16="http://schemas.microsoft.com/office/drawing/2014/main" id="{3DEBE993-5452-479B-8E5A-950FF178AF1E}"/>
                  </a:ext>
                </a:extLst>
              </p:cNvPr>
              <p:cNvSpPr>
                <a:spLocks noChangeArrowheads="1"/>
              </p:cNvSpPr>
              <p:nvPr/>
            </p:nvSpPr>
            <p:spPr bwMode="auto">
              <a:xfrm>
                <a:off x="3888" y="2682"/>
                <a:ext cx="163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50" name="Text Box 114">
                <a:extLst>
                  <a:ext uri="{FF2B5EF4-FFF2-40B4-BE49-F238E27FC236}">
                    <a16:creationId xmlns:a16="http://schemas.microsoft.com/office/drawing/2014/main" id="{A4BBE712-95EF-4CD5-BD5D-67AD6EF37D52}"/>
                  </a:ext>
                </a:extLst>
              </p:cNvPr>
              <p:cNvSpPr txBox="1">
                <a:spLocks noChangeArrowheads="1"/>
              </p:cNvSpPr>
              <p:nvPr/>
            </p:nvSpPr>
            <p:spPr bwMode="auto">
              <a:xfrm>
                <a:off x="3888" y="2682"/>
                <a:ext cx="163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CC3300"/>
                    </a:solidFill>
                    <a:latin typeface="Courier New" panose="02070309020205020404" pitchFamily="49" charset="0"/>
                  </a:rPr>
                  <a:t>{y/Burr, x/Mark}</a:t>
                </a:r>
              </a:p>
            </p:txBody>
          </p:sp>
        </p:grpSp>
        <p:sp>
          <p:nvSpPr>
            <p:cNvPr id="14451" name="Line 115">
              <a:extLst>
                <a:ext uri="{FF2B5EF4-FFF2-40B4-BE49-F238E27FC236}">
                  <a16:creationId xmlns:a16="http://schemas.microsoft.com/office/drawing/2014/main" id="{3D3AC5BC-91B1-49F8-B456-3467B6610BCE}"/>
                </a:ext>
              </a:extLst>
            </p:cNvPr>
            <p:cNvSpPr>
              <a:spLocks noChangeShapeType="1"/>
            </p:cNvSpPr>
            <p:nvPr/>
          </p:nvSpPr>
          <p:spPr bwMode="auto">
            <a:xfrm>
              <a:off x="3888" y="2682"/>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52" name="Line 116">
              <a:extLst>
                <a:ext uri="{FF2B5EF4-FFF2-40B4-BE49-F238E27FC236}">
                  <a16:creationId xmlns:a16="http://schemas.microsoft.com/office/drawing/2014/main" id="{28B31EFE-FDE4-4882-B7D1-09F761F5A9C6}"/>
                </a:ext>
              </a:extLst>
            </p:cNvPr>
            <p:cNvSpPr>
              <a:spLocks noChangeShapeType="1"/>
            </p:cNvSpPr>
            <p:nvPr/>
          </p:nvSpPr>
          <p:spPr bwMode="auto">
            <a:xfrm>
              <a:off x="3888" y="2870"/>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53" name="Line 117">
              <a:extLst>
                <a:ext uri="{FF2B5EF4-FFF2-40B4-BE49-F238E27FC236}">
                  <a16:creationId xmlns:a16="http://schemas.microsoft.com/office/drawing/2014/main" id="{A6ED5753-2B45-49F9-A980-9E0D8C49470F}"/>
                </a:ext>
              </a:extLst>
            </p:cNvPr>
            <p:cNvSpPr>
              <a:spLocks noChangeShapeType="1"/>
            </p:cNvSpPr>
            <p:nvPr/>
          </p:nvSpPr>
          <p:spPr bwMode="auto">
            <a:xfrm>
              <a:off x="3888" y="2682"/>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54" name="Line 118">
              <a:extLst>
                <a:ext uri="{FF2B5EF4-FFF2-40B4-BE49-F238E27FC236}">
                  <a16:creationId xmlns:a16="http://schemas.microsoft.com/office/drawing/2014/main" id="{34C76256-633F-44AE-8ABE-EB84D759BFDE}"/>
                </a:ext>
              </a:extLst>
            </p:cNvPr>
            <p:cNvSpPr>
              <a:spLocks noChangeShapeType="1"/>
            </p:cNvSpPr>
            <p:nvPr/>
          </p:nvSpPr>
          <p:spPr bwMode="auto">
            <a:xfrm>
              <a:off x="5520" y="2682"/>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455" name="Group 119">
            <a:extLst>
              <a:ext uri="{FF2B5EF4-FFF2-40B4-BE49-F238E27FC236}">
                <a16:creationId xmlns:a16="http://schemas.microsoft.com/office/drawing/2014/main" id="{542CA26E-C311-43E7-AE55-D111764399C4}"/>
              </a:ext>
            </a:extLst>
          </p:cNvPr>
          <p:cNvGrpSpPr>
            <a:grpSpLocks/>
          </p:cNvGrpSpPr>
          <p:nvPr/>
        </p:nvGrpSpPr>
        <p:grpSpPr bwMode="auto">
          <a:xfrm>
            <a:off x="1143000" y="4562475"/>
            <a:ext cx="7618413" cy="296863"/>
            <a:chOff x="720" y="2874"/>
            <a:chExt cx="4799" cy="187"/>
          </a:xfrm>
        </p:grpSpPr>
        <p:sp>
          <p:nvSpPr>
            <p:cNvPr id="14456" name="AutoShape 120">
              <a:extLst>
                <a:ext uri="{FF2B5EF4-FFF2-40B4-BE49-F238E27FC236}">
                  <a16:creationId xmlns:a16="http://schemas.microsoft.com/office/drawing/2014/main" id="{913DEF59-F379-4E7C-889D-7FD0EDFA33F4}"/>
                </a:ext>
              </a:extLst>
            </p:cNvPr>
            <p:cNvSpPr>
              <a:spLocks noChangeArrowheads="1"/>
            </p:cNvSpPr>
            <p:nvPr/>
          </p:nvSpPr>
          <p:spPr bwMode="auto">
            <a:xfrm>
              <a:off x="3888" y="2874"/>
              <a:ext cx="163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4457" name="Group 121">
              <a:extLst>
                <a:ext uri="{FF2B5EF4-FFF2-40B4-BE49-F238E27FC236}">
                  <a16:creationId xmlns:a16="http://schemas.microsoft.com/office/drawing/2014/main" id="{8BE1BECE-D8EA-4048-ACD4-82ACFE3E75F1}"/>
                </a:ext>
              </a:extLst>
            </p:cNvPr>
            <p:cNvGrpSpPr>
              <a:grpSpLocks/>
            </p:cNvGrpSpPr>
            <p:nvPr/>
          </p:nvGrpSpPr>
          <p:grpSpPr bwMode="auto">
            <a:xfrm>
              <a:off x="2016" y="2874"/>
              <a:ext cx="1871" cy="187"/>
              <a:chOff x="2016" y="2874"/>
              <a:chExt cx="1871" cy="187"/>
            </a:xfrm>
          </p:grpSpPr>
          <p:sp>
            <p:nvSpPr>
              <p:cNvPr id="14458" name="AutoShape 122">
                <a:extLst>
                  <a:ext uri="{FF2B5EF4-FFF2-40B4-BE49-F238E27FC236}">
                    <a16:creationId xmlns:a16="http://schemas.microsoft.com/office/drawing/2014/main" id="{7EDCCDEB-DD1F-4AE9-A92B-DF89FDC8C9F8}"/>
                  </a:ext>
                </a:extLst>
              </p:cNvPr>
              <p:cNvSpPr>
                <a:spLocks noChangeArrowheads="1"/>
              </p:cNvSpPr>
              <p:nvPr/>
            </p:nvSpPr>
            <p:spPr bwMode="auto">
              <a:xfrm>
                <a:off x="2016" y="2874"/>
                <a:ext cx="187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59" name="Text Box 123">
                <a:extLst>
                  <a:ext uri="{FF2B5EF4-FFF2-40B4-BE49-F238E27FC236}">
                    <a16:creationId xmlns:a16="http://schemas.microsoft.com/office/drawing/2014/main" id="{2F01D95A-0BD6-4630-A640-649CD5A2CB9B}"/>
                  </a:ext>
                </a:extLst>
              </p:cNvPr>
              <p:cNvSpPr txBox="1">
                <a:spLocks noChangeArrowheads="1"/>
              </p:cNvSpPr>
              <p:nvPr/>
            </p:nvSpPr>
            <p:spPr bwMode="auto">
              <a:xfrm>
                <a:off x="2016" y="2874"/>
                <a:ext cx="187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obeys(z,mother(z))</a:t>
                </a:r>
              </a:p>
            </p:txBody>
          </p:sp>
        </p:grpSp>
        <p:grpSp>
          <p:nvGrpSpPr>
            <p:cNvPr id="14460" name="Group 124">
              <a:extLst>
                <a:ext uri="{FF2B5EF4-FFF2-40B4-BE49-F238E27FC236}">
                  <a16:creationId xmlns:a16="http://schemas.microsoft.com/office/drawing/2014/main" id="{094755C1-C51E-4B13-BA79-3C54DB0B6190}"/>
                </a:ext>
              </a:extLst>
            </p:cNvPr>
            <p:cNvGrpSpPr>
              <a:grpSpLocks/>
            </p:cNvGrpSpPr>
            <p:nvPr/>
          </p:nvGrpSpPr>
          <p:grpSpPr bwMode="auto">
            <a:xfrm>
              <a:off x="720" y="2874"/>
              <a:ext cx="1295" cy="187"/>
              <a:chOff x="720" y="2874"/>
              <a:chExt cx="1295" cy="187"/>
            </a:xfrm>
          </p:grpSpPr>
          <p:sp>
            <p:nvSpPr>
              <p:cNvPr id="14461" name="AutoShape 125">
                <a:extLst>
                  <a:ext uri="{FF2B5EF4-FFF2-40B4-BE49-F238E27FC236}">
                    <a16:creationId xmlns:a16="http://schemas.microsoft.com/office/drawing/2014/main" id="{E718CEF7-A538-4B7F-BE58-E32B70C14BF9}"/>
                  </a:ext>
                </a:extLst>
              </p:cNvPr>
              <p:cNvSpPr>
                <a:spLocks noChangeArrowheads="1"/>
              </p:cNvSpPr>
              <p:nvPr/>
            </p:nvSpPr>
            <p:spPr bwMode="auto">
              <a:xfrm>
                <a:off x="720" y="2874"/>
                <a:ext cx="1296"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62" name="Text Box 126">
                <a:extLst>
                  <a:ext uri="{FF2B5EF4-FFF2-40B4-BE49-F238E27FC236}">
                    <a16:creationId xmlns:a16="http://schemas.microsoft.com/office/drawing/2014/main" id="{62F8CBBE-0A6A-4C56-A8C1-C584EE076765}"/>
                  </a:ext>
                </a:extLst>
              </p:cNvPr>
              <p:cNvSpPr txBox="1">
                <a:spLocks noChangeArrowheads="1"/>
              </p:cNvSpPr>
              <p:nvPr/>
            </p:nvSpPr>
            <p:spPr bwMode="auto">
              <a:xfrm>
                <a:off x="720" y="2874"/>
                <a:ext cx="129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obeys(Ron,x)</a:t>
                </a:r>
              </a:p>
            </p:txBody>
          </p:sp>
        </p:grpSp>
        <p:sp>
          <p:nvSpPr>
            <p:cNvPr id="14463" name="Line 127">
              <a:extLst>
                <a:ext uri="{FF2B5EF4-FFF2-40B4-BE49-F238E27FC236}">
                  <a16:creationId xmlns:a16="http://schemas.microsoft.com/office/drawing/2014/main" id="{89D92D75-173E-4E32-B797-D3262C49CBB8}"/>
                </a:ext>
              </a:extLst>
            </p:cNvPr>
            <p:cNvSpPr>
              <a:spLocks noChangeShapeType="1"/>
            </p:cNvSpPr>
            <p:nvPr/>
          </p:nvSpPr>
          <p:spPr bwMode="auto">
            <a:xfrm>
              <a:off x="720" y="2874"/>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64" name="Line 128">
              <a:extLst>
                <a:ext uri="{FF2B5EF4-FFF2-40B4-BE49-F238E27FC236}">
                  <a16:creationId xmlns:a16="http://schemas.microsoft.com/office/drawing/2014/main" id="{09DDDD10-4362-4D3F-B7ED-5E6EDA2A81D1}"/>
                </a:ext>
              </a:extLst>
            </p:cNvPr>
            <p:cNvSpPr>
              <a:spLocks noChangeShapeType="1"/>
            </p:cNvSpPr>
            <p:nvPr/>
          </p:nvSpPr>
          <p:spPr bwMode="auto">
            <a:xfrm>
              <a:off x="720" y="3062"/>
              <a:ext cx="48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65" name="Line 129">
              <a:extLst>
                <a:ext uri="{FF2B5EF4-FFF2-40B4-BE49-F238E27FC236}">
                  <a16:creationId xmlns:a16="http://schemas.microsoft.com/office/drawing/2014/main" id="{43BB1D13-39F5-40A2-97EB-B21D7B1C1BD4}"/>
                </a:ext>
              </a:extLst>
            </p:cNvPr>
            <p:cNvSpPr>
              <a:spLocks noChangeShapeType="1"/>
            </p:cNvSpPr>
            <p:nvPr/>
          </p:nvSpPr>
          <p:spPr bwMode="auto">
            <a:xfrm>
              <a:off x="720" y="2874"/>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66" name="Line 130">
              <a:extLst>
                <a:ext uri="{FF2B5EF4-FFF2-40B4-BE49-F238E27FC236}">
                  <a16:creationId xmlns:a16="http://schemas.microsoft.com/office/drawing/2014/main" id="{60C1A7FE-18D8-4591-A67B-7162EBD12808}"/>
                </a:ext>
              </a:extLst>
            </p:cNvPr>
            <p:cNvSpPr>
              <a:spLocks noChangeShapeType="1"/>
            </p:cNvSpPr>
            <p:nvPr/>
          </p:nvSpPr>
          <p:spPr bwMode="auto">
            <a:xfrm>
              <a:off x="2016" y="2874"/>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67" name="Line 131">
              <a:extLst>
                <a:ext uri="{FF2B5EF4-FFF2-40B4-BE49-F238E27FC236}">
                  <a16:creationId xmlns:a16="http://schemas.microsoft.com/office/drawing/2014/main" id="{6DDD78A8-B071-4793-8DFD-308AB665C577}"/>
                </a:ext>
              </a:extLst>
            </p:cNvPr>
            <p:cNvSpPr>
              <a:spLocks noChangeShapeType="1"/>
            </p:cNvSpPr>
            <p:nvPr/>
          </p:nvSpPr>
          <p:spPr bwMode="auto">
            <a:xfrm>
              <a:off x="3888" y="2874"/>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68" name="Line 132">
              <a:extLst>
                <a:ext uri="{FF2B5EF4-FFF2-40B4-BE49-F238E27FC236}">
                  <a16:creationId xmlns:a16="http://schemas.microsoft.com/office/drawing/2014/main" id="{B1C2F5B1-312E-4C20-A040-13F1D7FF7174}"/>
                </a:ext>
              </a:extLst>
            </p:cNvPr>
            <p:cNvSpPr>
              <a:spLocks noChangeShapeType="1"/>
            </p:cNvSpPr>
            <p:nvPr/>
          </p:nvSpPr>
          <p:spPr bwMode="auto">
            <a:xfrm>
              <a:off x="5520" y="2874"/>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69" name="Line 133">
              <a:extLst>
                <a:ext uri="{FF2B5EF4-FFF2-40B4-BE49-F238E27FC236}">
                  <a16:creationId xmlns:a16="http://schemas.microsoft.com/office/drawing/2014/main" id="{D51971B6-588C-498D-91DC-55DB4827447D}"/>
                </a:ext>
              </a:extLst>
            </p:cNvPr>
            <p:cNvSpPr>
              <a:spLocks noChangeShapeType="1"/>
            </p:cNvSpPr>
            <p:nvPr/>
          </p:nvSpPr>
          <p:spPr bwMode="auto">
            <a:xfrm>
              <a:off x="2016" y="2874"/>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0" name="Line 134">
              <a:extLst>
                <a:ext uri="{FF2B5EF4-FFF2-40B4-BE49-F238E27FC236}">
                  <a16:creationId xmlns:a16="http://schemas.microsoft.com/office/drawing/2014/main" id="{80E1E0C7-8C4C-4AF9-BB2A-C1D96E1801F2}"/>
                </a:ext>
              </a:extLst>
            </p:cNvPr>
            <p:cNvSpPr>
              <a:spLocks noChangeShapeType="1"/>
            </p:cNvSpPr>
            <p:nvPr/>
          </p:nvSpPr>
          <p:spPr bwMode="auto">
            <a:xfrm>
              <a:off x="3888" y="2874"/>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471" name="Group 135">
            <a:extLst>
              <a:ext uri="{FF2B5EF4-FFF2-40B4-BE49-F238E27FC236}">
                <a16:creationId xmlns:a16="http://schemas.microsoft.com/office/drawing/2014/main" id="{4B3639CA-6859-458F-A33D-7E441294806D}"/>
              </a:ext>
            </a:extLst>
          </p:cNvPr>
          <p:cNvGrpSpPr>
            <a:grpSpLocks/>
          </p:cNvGrpSpPr>
          <p:nvPr/>
        </p:nvGrpSpPr>
        <p:grpSpPr bwMode="auto">
          <a:xfrm>
            <a:off x="6172200" y="4562475"/>
            <a:ext cx="2894013" cy="296863"/>
            <a:chOff x="3888" y="2874"/>
            <a:chExt cx="1823" cy="187"/>
          </a:xfrm>
        </p:grpSpPr>
        <p:grpSp>
          <p:nvGrpSpPr>
            <p:cNvPr id="14472" name="Group 136">
              <a:extLst>
                <a:ext uri="{FF2B5EF4-FFF2-40B4-BE49-F238E27FC236}">
                  <a16:creationId xmlns:a16="http://schemas.microsoft.com/office/drawing/2014/main" id="{8028C4E4-D9B3-4B40-AFFF-1A761C92D865}"/>
                </a:ext>
              </a:extLst>
            </p:cNvPr>
            <p:cNvGrpSpPr>
              <a:grpSpLocks/>
            </p:cNvGrpSpPr>
            <p:nvPr/>
          </p:nvGrpSpPr>
          <p:grpSpPr bwMode="auto">
            <a:xfrm>
              <a:off x="3888" y="2874"/>
              <a:ext cx="1823" cy="187"/>
              <a:chOff x="3888" y="2874"/>
              <a:chExt cx="1823" cy="187"/>
            </a:xfrm>
          </p:grpSpPr>
          <p:sp>
            <p:nvSpPr>
              <p:cNvPr id="14473" name="AutoShape 137">
                <a:extLst>
                  <a:ext uri="{FF2B5EF4-FFF2-40B4-BE49-F238E27FC236}">
                    <a16:creationId xmlns:a16="http://schemas.microsoft.com/office/drawing/2014/main" id="{DB2FD709-37B9-4B8C-96D5-B22B8FB2AB12}"/>
                  </a:ext>
                </a:extLst>
              </p:cNvPr>
              <p:cNvSpPr>
                <a:spLocks noChangeArrowheads="1"/>
              </p:cNvSpPr>
              <p:nvPr/>
            </p:nvSpPr>
            <p:spPr bwMode="auto">
              <a:xfrm>
                <a:off x="3888" y="2874"/>
                <a:ext cx="1824"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74" name="Text Box 138">
                <a:extLst>
                  <a:ext uri="{FF2B5EF4-FFF2-40B4-BE49-F238E27FC236}">
                    <a16:creationId xmlns:a16="http://schemas.microsoft.com/office/drawing/2014/main" id="{995C64A9-88DB-412B-B2B1-71A05213F719}"/>
                  </a:ext>
                </a:extLst>
              </p:cNvPr>
              <p:cNvSpPr txBox="1">
                <a:spLocks noChangeArrowheads="1"/>
              </p:cNvSpPr>
              <p:nvPr/>
            </p:nvSpPr>
            <p:spPr bwMode="auto">
              <a:xfrm>
                <a:off x="3888" y="2874"/>
                <a:ext cx="182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CC3300"/>
                    </a:solidFill>
                    <a:latin typeface="Courier New" panose="02070309020205020404" pitchFamily="49" charset="0"/>
                  </a:rPr>
                  <a:t>{z/Ron,x/mother(Ron)}</a:t>
                </a:r>
              </a:p>
            </p:txBody>
          </p:sp>
        </p:grpSp>
        <p:sp>
          <p:nvSpPr>
            <p:cNvPr id="14475" name="Line 139">
              <a:extLst>
                <a:ext uri="{FF2B5EF4-FFF2-40B4-BE49-F238E27FC236}">
                  <a16:creationId xmlns:a16="http://schemas.microsoft.com/office/drawing/2014/main" id="{7FD72CF8-08A7-4940-ADBC-7A10A0A65456}"/>
                </a:ext>
              </a:extLst>
            </p:cNvPr>
            <p:cNvSpPr>
              <a:spLocks noChangeShapeType="1"/>
            </p:cNvSpPr>
            <p:nvPr/>
          </p:nvSpPr>
          <p:spPr bwMode="auto">
            <a:xfrm>
              <a:off x="3888" y="2874"/>
              <a:ext cx="1824"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6" name="Line 140">
              <a:extLst>
                <a:ext uri="{FF2B5EF4-FFF2-40B4-BE49-F238E27FC236}">
                  <a16:creationId xmlns:a16="http://schemas.microsoft.com/office/drawing/2014/main" id="{E7872FAD-0D45-4404-988B-F6EE4120A6CC}"/>
                </a:ext>
              </a:extLst>
            </p:cNvPr>
            <p:cNvSpPr>
              <a:spLocks noChangeShapeType="1"/>
            </p:cNvSpPr>
            <p:nvPr/>
          </p:nvSpPr>
          <p:spPr bwMode="auto">
            <a:xfrm>
              <a:off x="3888" y="3062"/>
              <a:ext cx="1824"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7" name="Line 141">
              <a:extLst>
                <a:ext uri="{FF2B5EF4-FFF2-40B4-BE49-F238E27FC236}">
                  <a16:creationId xmlns:a16="http://schemas.microsoft.com/office/drawing/2014/main" id="{758CFD72-72B4-4D46-AEB3-548504A9F031}"/>
                </a:ext>
              </a:extLst>
            </p:cNvPr>
            <p:cNvSpPr>
              <a:spLocks noChangeShapeType="1"/>
            </p:cNvSpPr>
            <p:nvPr/>
          </p:nvSpPr>
          <p:spPr bwMode="auto">
            <a:xfrm>
              <a:off x="3888" y="2874"/>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8" name="Line 142">
              <a:extLst>
                <a:ext uri="{FF2B5EF4-FFF2-40B4-BE49-F238E27FC236}">
                  <a16:creationId xmlns:a16="http://schemas.microsoft.com/office/drawing/2014/main" id="{63FBD7F6-CFF9-4647-8121-51695C7F347C}"/>
                </a:ext>
              </a:extLst>
            </p:cNvPr>
            <p:cNvSpPr>
              <a:spLocks noChangeShapeType="1"/>
            </p:cNvSpPr>
            <p:nvPr/>
          </p:nvSpPr>
          <p:spPr bwMode="auto">
            <a:xfrm>
              <a:off x="5712" y="2874"/>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479" name="Group 143">
            <a:extLst>
              <a:ext uri="{FF2B5EF4-FFF2-40B4-BE49-F238E27FC236}">
                <a16:creationId xmlns:a16="http://schemas.microsoft.com/office/drawing/2014/main" id="{BA3B70BA-516C-4FBB-8C6B-5027F6B226DC}"/>
              </a:ext>
            </a:extLst>
          </p:cNvPr>
          <p:cNvGrpSpPr>
            <a:grpSpLocks/>
          </p:cNvGrpSpPr>
          <p:nvPr/>
        </p:nvGrpSpPr>
        <p:grpSpPr bwMode="auto">
          <a:xfrm>
            <a:off x="1143000" y="4867275"/>
            <a:ext cx="7618413" cy="296863"/>
            <a:chOff x="720" y="3066"/>
            <a:chExt cx="4799" cy="187"/>
          </a:xfrm>
        </p:grpSpPr>
        <p:sp>
          <p:nvSpPr>
            <p:cNvPr id="14480" name="AutoShape 144">
              <a:extLst>
                <a:ext uri="{FF2B5EF4-FFF2-40B4-BE49-F238E27FC236}">
                  <a16:creationId xmlns:a16="http://schemas.microsoft.com/office/drawing/2014/main" id="{CE5EEFC2-F248-43BD-9889-76D5A75A70E2}"/>
                </a:ext>
              </a:extLst>
            </p:cNvPr>
            <p:cNvSpPr>
              <a:spLocks noChangeArrowheads="1"/>
            </p:cNvSpPr>
            <p:nvPr/>
          </p:nvSpPr>
          <p:spPr bwMode="auto">
            <a:xfrm>
              <a:off x="3888" y="3066"/>
              <a:ext cx="163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4481" name="Group 145">
              <a:extLst>
                <a:ext uri="{FF2B5EF4-FFF2-40B4-BE49-F238E27FC236}">
                  <a16:creationId xmlns:a16="http://schemas.microsoft.com/office/drawing/2014/main" id="{C6D75BCE-4B89-46A6-97F6-8B0F8864816F}"/>
                </a:ext>
              </a:extLst>
            </p:cNvPr>
            <p:cNvGrpSpPr>
              <a:grpSpLocks/>
            </p:cNvGrpSpPr>
            <p:nvPr/>
          </p:nvGrpSpPr>
          <p:grpSpPr bwMode="auto">
            <a:xfrm>
              <a:off x="2016" y="3066"/>
              <a:ext cx="1871" cy="187"/>
              <a:chOff x="2016" y="3066"/>
              <a:chExt cx="1871" cy="187"/>
            </a:xfrm>
          </p:grpSpPr>
          <p:sp>
            <p:nvSpPr>
              <p:cNvPr id="14482" name="AutoShape 146">
                <a:extLst>
                  <a:ext uri="{FF2B5EF4-FFF2-40B4-BE49-F238E27FC236}">
                    <a16:creationId xmlns:a16="http://schemas.microsoft.com/office/drawing/2014/main" id="{BD5D7D51-9319-4AB5-8A99-C6E2D3FED2E0}"/>
                  </a:ext>
                </a:extLst>
              </p:cNvPr>
              <p:cNvSpPr>
                <a:spLocks noChangeArrowheads="1"/>
              </p:cNvSpPr>
              <p:nvPr/>
            </p:nvSpPr>
            <p:spPr bwMode="auto">
              <a:xfrm>
                <a:off x="2016" y="3066"/>
                <a:ext cx="187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83" name="Text Box 147">
                <a:extLst>
                  <a:ext uri="{FF2B5EF4-FFF2-40B4-BE49-F238E27FC236}">
                    <a16:creationId xmlns:a16="http://schemas.microsoft.com/office/drawing/2014/main" id="{16EDD78E-F5F5-40AC-8C5F-945E220C3B4D}"/>
                  </a:ext>
                </a:extLst>
              </p:cNvPr>
              <p:cNvSpPr txBox="1">
                <a:spLocks noChangeArrowheads="1"/>
              </p:cNvSpPr>
              <p:nvPr/>
            </p:nvSpPr>
            <p:spPr bwMode="auto">
              <a:xfrm>
                <a:off x="2016" y="3066"/>
                <a:ext cx="187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eats(z,Fish)</a:t>
                </a:r>
              </a:p>
            </p:txBody>
          </p:sp>
        </p:grpSp>
        <p:grpSp>
          <p:nvGrpSpPr>
            <p:cNvPr id="14484" name="Group 148">
              <a:extLst>
                <a:ext uri="{FF2B5EF4-FFF2-40B4-BE49-F238E27FC236}">
                  <a16:creationId xmlns:a16="http://schemas.microsoft.com/office/drawing/2014/main" id="{B8852A55-659B-4A71-B451-2F0910183594}"/>
                </a:ext>
              </a:extLst>
            </p:cNvPr>
            <p:cNvGrpSpPr>
              <a:grpSpLocks/>
            </p:cNvGrpSpPr>
            <p:nvPr/>
          </p:nvGrpSpPr>
          <p:grpSpPr bwMode="auto">
            <a:xfrm>
              <a:off x="720" y="3066"/>
              <a:ext cx="1295" cy="187"/>
              <a:chOff x="720" y="3066"/>
              <a:chExt cx="1295" cy="187"/>
            </a:xfrm>
          </p:grpSpPr>
          <p:sp>
            <p:nvSpPr>
              <p:cNvPr id="14485" name="AutoShape 149">
                <a:extLst>
                  <a:ext uri="{FF2B5EF4-FFF2-40B4-BE49-F238E27FC236}">
                    <a16:creationId xmlns:a16="http://schemas.microsoft.com/office/drawing/2014/main" id="{72EBFBA3-3F51-44CB-8B30-86682165E10C}"/>
                  </a:ext>
                </a:extLst>
              </p:cNvPr>
              <p:cNvSpPr>
                <a:spLocks noChangeArrowheads="1"/>
              </p:cNvSpPr>
              <p:nvPr/>
            </p:nvSpPr>
            <p:spPr bwMode="auto">
              <a:xfrm>
                <a:off x="720" y="3066"/>
                <a:ext cx="1296"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86" name="Text Box 150">
                <a:extLst>
                  <a:ext uri="{FF2B5EF4-FFF2-40B4-BE49-F238E27FC236}">
                    <a16:creationId xmlns:a16="http://schemas.microsoft.com/office/drawing/2014/main" id="{61E94A3F-1FF0-45A5-99C4-98A02A2F7FBB}"/>
                  </a:ext>
                </a:extLst>
              </p:cNvPr>
              <p:cNvSpPr txBox="1">
                <a:spLocks noChangeArrowheads="1"/>
              </p:cNvSpPr>
              <p:nvPr/>
            </p:nvSpPr>
            <p:spPr bwMode="auto">
              <a:xfrm>
                <a:off x="720" y="3066"/>
                <a:ext cx="129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eats(y,y)</a:t>
                </a:r>
              </a:p>
            </p:txBody>
          </p:sp>
        </p:grpSp>
        <p:sp>
          <p:nvSpPr>
            <p:cNvPr id="14487" name="Line 151">
              <a:extLst>
                <a:ext uri="{FF2B5EF4-FFF2-40B4-BE49-F238E27FC236}">
                  <a16:creationId xmlns:a16="http://schemas.microsoft.com/office/drawing/2014/main" id="{CDB4AEC1-CB4E-4BCD-B181-080D4CE651F7}"/>
                </a:ext>
              </a:extLst>
            </p:cNvPr>
            <p:cNvSpPr>
              <a:spLocks noChangeShapeType="1"/>
            </p:cNvSpPr>
            <p:nvPr/>
          </p:nvSpPr>
          <p:spPr bwMode="auto">
            <a:xfrm>
              <a:off x="720" y="3066"/>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88" name="Line 152">
              <a:extLst>
                <a:ext uri="{FF2B5EF4-FFF2-40B4-BE49-F238E27FC236}">
                  <a16:creationId xmlns:a16="http://schemas.microsoft.com/office/drawing/2014/main" id="{39A4B059-41CF-4DCB-A1BC-C1A233065E52}"/>
                </a:ext>
              </a:extLst>
            </p:cNvPr>
            <p:cNvSpPr>
              <a:spLocks noChangeShapeType="1"/>
            </p:cNvSpPr>
            <p:nvPr/>
          </p:nvSpPr>
          <p:spPr bwMode="auto">
            <a:xfrm>
              <a:off x="720" y="3254"/>
              <a:ext cx="48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89" name="Line 153">
              <a:extLst>
                <a:ext uri="{FF2B5EF4-FFF2-40B4-BE49-F238E27FC236}">
                  <a16:creationId xmlns:a16="http://schemas.microsoft.com/office/drawing/2014/main" id="{A4EDE17B-243D-4EB9-B981-F415243DF5D3}"/>
                </a:ext>
              </a:extLst>
            </p:cNvPr>
            <p:cNvSpPr>
              <a:spLocks noChangeShapeType="1"/>
            </p:cNvSpPr>
            <p:nvPr/>
          </p:nvSpPr>
          <p:spPr bwMode="auto">
            <a:xfrm>
              <a:off x="720" y="3066"/>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90" name="Line 154">
              <a:extLst>
                <a:ext uri="{FF2B5EF4-FFF2-40B4-BE49-F238E27FC236}">
                  <a16:creationId xmlns:a16="http://schemas.microsoft.com/office/drawing/2014/main" id="{A7B1B251-9B83-4EDC-A154-27BA6D68CCB6}"/>
                </a:ext>
              </a:extLst>
            </p:cNvPr>
            <p:cNvSpPr>
              <a:spLocks noChangeShapeType="1"/>
            </p:cNvSpPr>
            <p:nvPr/>
          </p:nvSpPr>
          <p:spPr bwMode="auto">
            <a:xfrm>
              <a:off x="2016" y="3066"/>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91" name="Line 155">
              <a:extLst>
                <a:ext uri="{FF2B5EF4-FFF2-40B4-BE49-F238E27FC236}">
                  <a16:creationId xmlns:a16="http://schemas.microsoft.com/office/drawing/2014/main" id="{6056520D-BF65-4C97-8BD0-E8FE921F64FA}"/>
                </a:ext>
              </a:extLst>
            </p:cNvPr>
            <p:cNvSpPr>
              <a:spLocks noChangeShapeType="1"/>
            </p:cNvSpPr>
            <p:nvPr/>
          </p:nvSpPr>
          <p:spPr bwMode="auto">
            <a:xfrm>
              <a:off x="3888" y="3066"/>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92" name="Line 156">
              <a:extLst>
                <a:ext uri="{FF2B5EF4-FFF2-40B4-BE49-F238E27FC236}">
                  <a16:creationId xmlns:a16="http://schemas.microsoft.com/office/drawing/2014/main" id="{78F92663-A964-4C1B-9191-DAF1016740BF}"/>
                </a:ext>
              </a:extLst>
            </p:cNvPr>
            <p:cNvSpPr>
              <a:spLocks noChangeShapeType="1"/>
            </p:cNvSpPr>
            <p:nvPr/>
          </p:nvSpPr>
          <p:spPr bwMode="auto">
            <a:xfrm>
              <a:off x="5520" y="3066"/>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93" name="Line 157">
              <a:extLst>
                <a:ext uri="{FF2B5EF4-FFF2-40B4-BE49-F238E27FC236}">
                  <a16:creationId xmlns:a16="http://schemas.microsoft.com/office/drawing/2014/main" id="{6D06CCDB-C87C-4E52-BE84-969C40A450BA}"/>
                </a:ext>
              </a:extLst>
            </p:cNvPr>
            <p:cNvSpPr>
              <a:spLocks noChangeShapeType="1"/>
            </p:cNvSpPr>
            <p:nvPr/>
          </p:nvSpPr>
          <p:spPr bwMode="auto">
            <a:xfrm>
              <a:off x="2016" y="3066"/>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94" name="Line 158">
              <a:extLst>
                <a:ext uri="{FF2B5EF4-FFF2-40B4-BE49-F238E27FC236}">
                  <a16:creationId xmlns:a16="http://schemas.microsoft.com/office/drawing/2014/main" id="{535D502D-B082-4A8D-A7EC-E850A95A9B1F}"/>
                </a:ext>
              </a:extLst>
            </p:cNvPr>
            <p:cNvSpPr>
              <a:spLocks noChangeShapeType="1"/>
            </p:cNvSpPr>
            <p:nvPr/>
          </p:nvSpPr>
          <p:spPr bwMode="auto">
            <a:xfrm>
              <a:off x="3888" y="3066"/>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495" name="Group 159">
            <a:extLst>
              <a:ext uri="{FF2B5EF4-FFF2-40B4-BE49-F238E27FC236}">
                <a16:creationId xmlns:a16="http://schemas.microsoft.com/office/drawing/2014/main" id="{32BAA131-E5AB-4A86-AFF6-EE7FECB78D97}"/>
              </a:ext>
            </a:extLst>
          </p:cNvPr>
          <p:cNvGrpSpPr>
            <a:grpSpLocks/>
          </p:cNvGrpSpPr>
          <p:nvPr/>
        </p:nvGrpSpPr>
        <p:grpSpPr bwMode="auto">
          <a:xfrm>
            <a:off x="6172200" y="4867275"/>
            <a:ext cx="2589213" cy="296863"/>
            <a:chOff x="3888" y="3066"/>
            <a:chExt cx="1631" cy="187"/>
          </a:xfrm>
        </p:grpSpPr>
        <p:grpSp>
          <p:nvGrpSpPr>
            <p:cNvPr id="14496" name="Group 160">
              <a:extLst>
                <a:ext uri="{FF2B5EF4-FFF2-40B4-BE49-F238E27FC236}">
                  <a16:creationId xmlns:a16="http://schemas.microsoft.com/office/drawing/2014/main" id="{632231F7-0023-456A-B907-CF33F532ACC1}"/>
                </a:ext>
              </a:extLst>
            </p:cNvPr>
            <p:cNvGrpSpPr>
              <a:grpSpLocks/>
            </p:cNvGrpSpPr>
            <p:nvPr/>
          </p:nvGrpSpPr>
          <p:grpSpPr bwMode="auto">
            <a:xfrm>
              <a:off x="3888" y="3066"/>
              <a:ext cx="1631" cy="187"/>
              <a:chOff x="3888" y="3066"/>
              <a:chExt cx="1631" cy="187"/>
            </a:xfrm>
          </p:grpSpPr>
          <p:sp>
            <p:nvSpPr>
              <p:cNvPr id="14497" name="AutoShape 161">
                <a:extLst>
                  <a:ext uri="{FF2B5EF4-FFF2-40B4-BE49-F238E27FC236}">
                    <a16:creationId xmlns:a16="http://schemas.microsoft.com/office/drawing/2014/main" id="{7A6FF275-8537-48A1-BE4B-FC5B9BD71BD2}"/>
                  </a:ext>
                </a:extLst>
              </p:cNvPr>
              <p:cNvSpPr>
                <a:spLocks noChangeArrowheads="1"/>
              </p:cNvSpPr>
              <p:nvPr/>
            </p:nvSpPr>
            <p:spPr bwMode="auto">
              <a:xfrm>
                <a:off x="3888" y="3066"/>
                <a:ext cx="163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498" name="Text Box 162">
                <a:extLst>
                  <a:ext uri="{FF2B5EF4-FFF2-40B4-BE49-F238E27FC236}">
                    <a16:creationId xmlns:a16="http://schemas.microsoft.com/office/drawing/2014/main" id="{12E1D12F-D177-4B52-8ED2-4219A42A0BA3}"/>
                  </a:ext>
                </a:extLst>
              </p:cNvPr>
              <p:cNvSpPr txBox="1">
                <a:spLocks noChangeArrowheads="1"/>
              </p:cNvSpPr>
              <p:nvPr/>
            </p:nvSpPr>
            <p:spPr bwMode="auto">
              <a:xfrm>
                <a:off x="3888" y="3066"/>
                <a:ext cx="163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CC3300"/>
                    </a:solidFill>
                    <a:latin typeface="Courier New" panose="02070309020205020404" pitchFamily="49" charset="0"/>
                  </a:rPr>
                  <a:t>{y/z, z/Fish}</a:t>
                </a:r>
              </a:p>
            </p:txBody>
          </p:sp>
        </p:grpSp>
        <p:sp>
          <p:nvSpPr>
            <p:cNvPr id="14499" name="Line 163">
              <a:extLst>
                <a:ext uri="{FF2B5EF4-FFF2-40B4-BE49-F238E27FC236}">
                  <a16:creationId xmlns:a16="http://schemas.microsoft.com/office/drawing/2014/main" id="{BF216409-67C3-4475-8388-DFFFA1AC5281}"/>
                </a:ext>
              </a:extLst>
            </p:cNvPr>
            <p:cNvSpPr>
              <a:spLocks noChangeShapeType="1"/>
            </p:cNvSpPr>
            <p:nvPr/>
          </p:nvSpPr>
          <p:spPr bwMode="auto">
            <a:xfrm>
              <a:off x="3888" y="3066"/>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00" name="Line 164">
              <a:extLst>
                <a:ext uri="{FF2B5EF4-FFF2-40B4-BE49-F238E27FC236}">
                  <a16:creationId xmlns:a16="http://schemas.microsoft.com/office/drawing/2014/main" id="{233BA8F3-1BF2-4A3A-A756-3EFEDC56F505}"/>
                </a:ext>
              </a:extLst>
            </p:cNvPr>
            <p:cNvSpPr>
              <a:spLocks noChangeShapeType="1"/>
            </p:cNvSpPr>
            <p:nvPr/>
          </p:nvSpPr>
          <p:spPr bwMode="auto">
            <a:xfrm>
              <a:off x="3888" y="3254"/>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01" name="Line 165">
              <a:extLst>
                <a:ext uri="{FF2B5EF4-FFF2-40B4-BE49-F238E27FC236}">
                  <a16:creationId xmlns:a16="http://schemas.microsoft.com/office/drawing/2014/main" id="{F4A8F04A-AD14-431A-B72E-C622632685B9}"/>
                </a:ext>
              </a:extLst>
            </p:cNvPr>
            <p:cNvSpPr>
              <a:spLocks noChangeShapeType="1"/>
            </p:cNvSpPr>
            <p:nvPr/>
          </p:nvSpPr>
          <p:spPr bwMode="auto">
            <a:xfrm>
              <a:off x="3888" y="3066"/>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02" name="Line 166">
              <a:extLst>
                <a:ext uri="{FF2B5EF4-FFF2-40B4-BE49-F238E27FC236}">
                  <a16:creationId xmlns:a16="http://schemas.microsoft.com/office/drawing/2014/main" id="{7CC9E8C3-56DF-403B-AE97-351C0AB8FB5B}"/>
                </a:ext>
              </a:extLst>
            </p:cNvPr>
            <p:cNvSpPr>
              <a:spLocks noChangeShapeType="1"/>
            </p:cNvSpPr>
            <p:nvPr/>
          </p:nvSpPr>
          <p:spPr bwMode="auto">
            <a:xfrm>
              <a:off x="5520" y="3066"/>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503" name="Group 167">
            <a:extLst>
              <a:ext uri="{FF2B5EF4-FFF2-40B4-BE49-F238E27FC236}">
                <a16:creationId xmlns:a16="http://schemas.microsoft.com/office/drawing/2014/main" id="{002D5685-EBAD-4919-9D1A-6A6E6B6A805B}"/>
              </a:ext>
            </a:extLst>
          </p:cNvPr>
          <p:cNvGrpSpPr>
            <a:grpSpLocks/>
          </p:cNvGrpSpPr>
          <p:nvPr/>
        </p:nvGrpSpPr>
        <p:grpSpPr bwMode="auto">
          <a:xfrm>
            <a:off x="1143000" y="5172075"/>
            <a:ext cx="7618413" cy="296863"/>
            <a:chOff x="720" y="3258"/>
            <a:chExt cx="4799" cy="187"/>
          </a:xfrm>
        </p:grpSpPr>
        <p:sp>
          <p:nvSpPr>
            <p:cNvPr id="14504" name="AutoShape 168">
              <a:extLst>
                <a:ext uri="{FF2B5EF4-FFF2-40B4-BE49-F238E27FC236}">
                  <a16:creationId xmlns:a16="http://schemas.microsoft.com/office/drawing/2014/main" id="{ACBF7176-6D3C-4DE9-9A48-E86D0BEB9993}"/>
                </a:ext>
              </a:extLst>
            </p:cNvPr>
            <p:cNvSpPr>
              <a:spLocks noChangeArrowheads="1"/>
            </p:cNvSpPr>
            <p:nvPr/>
          </p:nvSpPr>
          <p:spPr bwMode="auto">
            <a:xfrm>
              <a:off x="3888" y="3258"/>
              <a:ext cx="163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4505" name="Group 169">
              <a:extLst>
                <a:ext uri="{FF2B5EF4-FFF2-40B4-BE49-F238E27FC236}">
                  <a16:creationId xmlns:a16="http://schemas.microsoft.com/office/drawing/2014/main" id="{0A83A60F-A2E9-402F-8CF9-8AB48BE25020}"/>
                </a:ext>
              </a:extLst>
            </p:cNvPr>
            <p:cNvGrpSpPr>
              <a:grpSpLocks/>
            </p:cNvGrpSpPr>
            <p:nvPr/>
          </p:nvGrpSpPr>
          <p:grpSpPr bwMode="auto">
            <a:xfrm>
              <a:off x="2016" y="3258"/>
              <a:ext cx="1871" cy="187"/>
              <a:chOff x="2016" y="3258"/>
              <a:chExt cx="1871" cy="187"/>
            </a:xfrm>
          </p:grpSpPr>
          <p:sp>
            <p:nvSpPr>
              <p:cNvPr id="14506" name="AutoShape 170">
                <a:extLst>
                  <a:ext uri="{FF2B5EF4-FFF2-40B4-BE49-F238E27FC236}">
                    <a16:creationId xmlns:a16="http://schemas.microsoft.com/office/drawing/2014/main" id="{D7BEED46-363F-42FB-92D1-4FD7732B705B}"/>
                  </a:ext>
                </a:extLst>
              </p:cNvPr>
              <p:cNvSpPr>
                <a:spLocks noChangeArrowheads="1"/>
              </p:cNvSpPr>
              <p:nvPr/>
            </p:nvSpPr>
            <p:spPr bwMode="auto">
              <a:xfrm>
                <a:off x="2016" y="3258"/>
                <a:ext cx="187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507" name="Text Box 171">
                <a:extLst>
                  <a:ext uri="{FF2B5EF4-FFF2-40B4-BE49-F238E27FC236}">
                    <a16:creationId xmlns:a16="http://schemas.microsoft.com/office/drawing/2014/main" id="{649B505B-02F9-467A-BC47-1E5B52338905}"/>
                  </a:ext>
                </a:extLst>
              </p:cNvPr>
              <p:cNvSpPr txBox="1">
                <a:spLocks noChangeArrowheads="1"/>
              </p:cNvSpPr>
              <p:nvPr/>
            </p:nvSpPr>
            <p:spPr bwMode="auto">
              <a:xfrm>
                <a:off x="2016" y="3258"/>
                <a:ext cx="187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sees(z,DJ,home(z))</a:t>
                </a:r>
              </a:p>
            </p:txBody>
          </p:sp>
        </p:grpSp>
        <p:grpSp>
          <p:nvGrpSpPr>
            <p:cNvPr id="14508" name="Group 172">
              <a:extLst>
                <a:ext uri="{FF2B5EF4-FFF2-40B4-BE49-F238E27FC236}">
                  <a16:creationId xmlns:a16="http://schemas.microsoft.com/office/drawing/2014/main" id="{1E538739-0FE0-42D4-A2BD-A5C600F9F1E6}"/>
                </a:ext>
              </a:extLst>
            </p:cNvPr>
            <p:cNvGrpSpPr>
              <a:grpSpLocks/>
            </p:cNvGrpSpPr>
            <p:nvPr/>
          </p:nvGrpSpPr>
          <p:grpSpPr bwMode="auto">
            <a:xfrm>
              <a:off x="720" y="3258"/>
              <a:ext cx="1295" cy="187"/>
              <a:chOff x="720" y="3258"/>
              <a:chExt cx="1295" cy="187"/>
            </a:xfrm>
          </p:grpSpPr>
          <p:sp>
            <p:nvSpPr>
              <p:cNvPr id="14509" name="AutoShape 173">
                <a:extLst>
                  <a:ext uri="{FF2B5EF4-FFF2-40B4-BE49-F238E27FC236}">
                    <a16:creationId xmlns:a16="http://schemas.microsoft.com/office/drawing/2014/main" id="{E870ADF9-BC94-4A0F-A758-C36B289E7164}"/>
                  </a:ext>
                </a:extLst>
              </p:cNvPr>
              <p:cNvSpPr>
                <a:spLocks noChangeArrowheads="1"/>
              </p:cNvSpPr>
              <p:nvPr/>
            </p:nvSpPr>
            <p:spPr bwMode="auto">
              <a:xfrm>
                <a:off x="720" y="3258"/>
                <a:ext cx="1296"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510" name="Text Box 174">
                <a:extLst>
                  <a:ext uri="{FF2B5EF4-FFF2-40B4-BE49-F238E27FC236}">
                    <a16:creationId xmlns:a16="http://schemas.microsoft.com/office/drawing/2014/main" id="{AC30E58A-44BE-4BF5-A5DD-78ECDD3CD6F1}"/>
                  </a:ext>
                </a:extLst>
              </p:cNvPr>
              <p:cNvSpPr txBox="1">
                <a:spLocks noChangeArrowheads="1"/>
              </p:cNvSpPr>
              <p:nvPr/>
            </p:nvSpPr>
            <p:spPr bwMode="auto">
              <a:xfrm>
                <a:off x="720" y="3258"/>
                <a:ext cx="129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sees(JD,x,y)</a:t>
                </a:r>
              </a:p>
            </p:txBody>
          </p:sp>
        </p:grpSp>
        <p:sp>
          <p:nvSpPr>
            <p:cNvPr id="14511" name="Line 175">
              <a:extLst>
                <a:ext uri="{FF2B5EF4-FFF2-40B4-BE49-F238E27FC236}">
                  <a16:creationId xmlns:a16="http://schemas.microsoft.com/office/drawing/2014/main" id="{A6522331-31DF-4F51-B452-D9BF123778E3}"/>
                </a:ext>
              </a:extLst>
            </p:cNvPr>
            <p:cNvSpPr>
              <a:spLocks noChangeShapeType="1"/>
            </p:cNvSpPr>
            <p:nvPr/>
          </p:nvSpPr>
          <p:spPr bwMode="auto">
            <a:xfrm>
              <a:off x="720" y="3258"/>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12" name="Line 176">
              <a:extLst>
                <a:ext uri="{FF2B5EF4-FFF2-40B4-BE49-F238E27FC236}">
                  <a16:creationId xmlns:a16="http://schemas.microsoft.com/office/drawing/2014/main" id="{6BA29E2A-64A3-4A88-A1EC-C6CF021D9E1D}"/>
                </a:ext>
              </a:extLst>
            </p:cNvPr>
            <p:cNvSpPr>
              <a:spLocks noChangeShapeType="1"/>
            </p:cNvSpPr>
            <p:nvPr/>
          </p:nvSpPr>
          <p:spPr bwMode="auto">
            <a:xfrm>
              <a:off x="720" y="3446"/>
              <a:ext cx="4800"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13" name="Line 177">
              <a:extLst>
                <a:ext uri="{FF2B5EF4-FFF2-40B4-BE49-F238E27FC236}">
                  <a16:creationId xmlns:a16="http://schemas.microsoft.com/office/drawing/2014/main" id="{6F42CEC4-CEAB-4A89-91CF-4D70C9EF4356}"/>
                </a:ext>
              </a:extLst>
            </p:cNvPr>
            <p:cNvSpPr>
              <a:spLocks noChangeShapeType="1"/>
            </p:cNvSpPr>
            <p:nvPr/>
          </p:nvSpPr>
          <p:spPr bwMode="auto">
            <a:xfrm>
              <a:off x="720" y="3258"/>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14" name="Line 178">
              <a:extLst>
                <a:ext uri="{FF2B5EF4-FFF2-40B4-BE49-F238E27FC236}">
                  <a16:creationId xmlns:a16="http://schemas.microsoft.com/office/drawing/2014/main" id="{9FF1072F-8E7F-45EE-AE24-202D3A05E7EB}"/>
                </a:ext>
              </a:extLst>
            </p:cNvPr>
            <p:cNvSpPr>
              <a:spLocks noChangeShapeType="1"/>
            </p:cNvSpPr>
            <p:nvPr/>
          </p:nvSpPr>
          <p:spPr bwMode="auto">
            <a:xfrm>
              <a:off x="2016" y="3258"/>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15" name="Line 179">
              <a:extLst>
                <a:ext uri="{FF2B5EF4-FFF2-40B4-BE49-F238E27FC236}">
                  <a16:creationId xmlns:a16="http://schemas.microsoft.com/office/drawing/2014/main" id="{15429685-9397-4A75-BF68-282A91AFB0A9}"/>
                </a:ext>
              </a:extLst>
            </p:cNvPr>
            <p:cNvSpPr>
              <a:spLocks noChangeShapeType="1"/>
            </p:cNvSpPr>
            <p:nvPr/>
          </p:nvSpPr>
          <p:spPr bwMode="auto">
            <a:xfrm>
              <a:off x="3888" y="3258"/>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16" name="Line 180">
              <a:extLst>
                <a:ext uri="{FF2B5EF4-FFF2-40B4-BE49-F238E27FC236}">
                  <a16:creationId xmlns:a16="http://schemas.microsoft.com/office/drawing/2014/main" id="{1ED2B0CD-2BAD-476F-9B04-64E594530E0F}"/>
                </a:ext>
              </a:extLst>
            </p:cNvPr>
            <p:cNvSpPr>
              <a:spLocks noChangeShapeType="1"/>
            </p:cNvSpPr>
            <p:nvPr/>
          </p:nvSpPr>
          <p:spPr bwMode="auto">
            <a:xfrm>
              <a:off x="5520" y="3258"/>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17" name="Line 181">
              <a:extLst>
                <a:ext uri="{FF2B5EF4-FFF2-40B4-BE49-F238E27FC236}">
                  <a16:creationId xmlns:a16="http://schemas.microsoft.com/office/drawing/2014/main" id="{BB1BDB7A-0134-4705-9AA7-1B5409A5861D}"/>
                </a:ext>
              </a:extLst>
            </p:cNvPr>
            <p:cNvSpPr>
              <a:spLocks noChangeShapeType="1"/>
            </p:cNvSpPr>
            <p:nvPr/>
          </p:nvSpPr>
          <p:spPr bwMode="auto">
            <a:xfrm>
              <a:off x="2016" y="3258"/>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18" name="Line 182">
              <a:extLst>
                <a:ext uri="{FF2B5EF4-FFF2-40B4-BE49-F238E27FC236}">
                  <a16:creationId xmlns:a16="http://schemas.microsoft.com/office/drawing/2014/main" id="{435CA33B-CAA1-43E5-8BE4-6352C06A3D28}"/>
                </a:ext>
              </a:extLst>
            </p:cNvPr>
            <p:cNvSpPr>
              <a:spLocks noChangeShapeType="1"/>
            </p:cNvSpPr>
            <p:nvPr/>
          </p:nvSpPr>
          <p:spPr bwMode="auto">
            <a:xfrm>
              <a:off x="3888" y="3258"/>
              <a:ext cx="163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519" name="Group 183">
            <a:extLst>
              <a:ext uri="{FF2B5EF4-FFF2-40B4-BE49-F238E27FC236}">
                <a16:creationId xmlns:a16="http://schemas.microsoft.com/office/drawing/2014/main" id="{8F4A4D21-36DA-44FE-A5CC-D68F4DF70933}"/>
              </a:ext>
            </a:extLst>
          </p:cNvPr>
          <p:cNvGrpSpPr>
            <a:grpSpLocks/>
          </p:cNvGrpSpPr>
          <p:nvPr/>
        </p:nvGrpSpPr>
        <p:grpSpPr bwMode="auto">
          <a:xfrm>
            <a:off x="6172200" y="5172075"/>
            <a:ext cx="2894013" cy="296863"/>
            <a:chOff x="3888" y="3258"/>
            <a:chExt cx="1823" cy="187"/>
          </a:xfrm>
        </p:grpSpPr>
        <p:grpSp>
          <p:nvGrpSpPr>
            <p:cNvPr id="14520" name="Group 184">
              <a:extLst>
                <a:ext uri="{FF2B5EF4-FFF2-40B4-BE49-F238E27FC236}">
                  <a16:creationId xmlns:a16="http://schemas.microsoft.com/office/drawing/2014/main" id="{3D563643-C405-415B-AA5A-31E5FF78E9E7}"/>
                </a:ext>
              </a:extLst>
            </p:cNvPr>
            <p:cNvGrpSpPr>
              <a:grpSpLocks/>
            </p:cNvGrpSpPr>
            <p:nvPr/>
          </p:nvGrpSpPr>
          <p:grpSpPr bwMode="auto">
            <a:xfrm>
              <a:off x="3888" y="3258"/>
              <a:ext cx="1823" cy="187"/>
              <a:chOff x="3888" y="3258"/>
              <a:chExt cx="1823" cy="187"/>
            </a:xfrm>
          </p:grpSpPr>
          <p:sp>
            <p:nvSpPr>
              <p:cNvPr id="14521" name="AutoShape 185">
                <a:extLst>
                  <a:ext uri="{FF2B5EF4-FFF2-40B4-BE49-F238E27FC236}">
                    <a16:creationId xmlns:a16="http://schemas.microsoft.com/office/drawing/2014/main" id="{0ADD7CC6-5287-4808-9EA2-5F8D8BBB3D1A}"/>
                  </a:ext>
                </a:extLst>
              </p:cNvPr>
              <p:cNvSpPr>
                <a:spLocks noChangeArrowheads="1"/>
              </p:cNvSpPr>
              <p:nvPr/>
            </p:nvSpPr>
            <p:spPr bwMode="auto">
              <a:xfrm>
                <a:off x="3888" y="3258"/>
                <a:ext cx="1824"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522" name="Text Box 186">
                <a:extLst>
                  <a:ext uri="{FF2B5EF4-FFF2-40B4-BE49-F238E27FC236}">
                    <a16:creationId xmlns:a16="http://schemas.microsoft.com/office/drawing/2014/main" id="{329B8328-1BB6-4413-A054-7CD67E696730}"/>
                  </a:ext>
                </a:extLst>
              </p:cNvPr>
              <p:cNvSpPr txBox="1">
                <a:spLocks noChangeArrowheads="1"/>
              </p:cNvSpPr>
              <p:nvPr/>
            </p:nvSpPr>
            <p:spPr bwMode="auto">
              <a:xfrm>
                <a:off x="3888" y="3258"/>
                <a:ext cx="182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CC3300"/>
                    </a:solidFill>
                    <a:latin typeface="Courier New" panose="02070309020205020404" pitchFamily="49" charset="0"/>
                  </a:rPr>
                  <a:t>{z/JD,x/DJ,y/home(JD)}</a:t>
                </a:r>
              </a:p>
            </p:txBody>
          </p:sp>
        </p:grpSp>
        <p:sp>
          <p:nvSpPr>
            <p:cNvPr id="14523" name="Line 187">
              <a:extLst>
                <a:ext uri="{FF2B5EF4-FFF2-40B4-BE49-F238E27FC236}">
                  <a16:creationId xmlns:a16="http://schemas.microsoft.com/office/drawing/2014/main" id="{409206DE-5CF3-4B6E-B41A-DB774F6322E8}"/>
                </a:ext>
              </a:extLst>
            </p:cNvPr>
            <p:cNvSpPr>
              <a:spLocks noChangeShapeType="1"/>
            </p:cNvSpPr>
            <p:nvPr/>
          </p:nvSpPr>
          <p:spPr bwMode="auto">
            <a:xfrm>
              <a:off x="3888" y="3258"/>
              <a:ext cx="1824"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24" name="Line 188">
              <a:extLst>
                <a:ext uri="{FF2B5EF4-FFF2-40B4-BE49-F238E27FC236}">
                  <a16:creationId xmlns:a16="http://schemas.microsoft.com/office/drawing/2014/main" id="{D625B722-3533-4DFD-848F-51B09A30DAB4}"/>
                </a:ext>
              </a:extLst>
            </p:cNvPr>
            <p:cNvSpPr>
              <a:spLocks noChangeShapeType="1"/>
            </p:cNvSpPr>
            <p:nvPr/>
          </p:nvSpPr>
          <p:spPr bwMode="auto">
            <a:xfrm>
              <a:off x="3888" y="3446"/>
              <a:ext cx="1824"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25" name="Line 189">
              <a:extLst>
                <a:ext uri="{FF2B5EF4-FFF2-40B4-BE49-F238E27FC236}">
                  <a16:creationId xmlns:a16="http://schemas.microsoft.com/office/drawing/2014/main" id="{A182F901-2950-4B16-9E57-40F68168058D}"/>
                </a:ext>
              </a:extLst>
            </p:cNvPr>
            <p:cNvSpPr>
              <a:spLocks noChangeShapeType="1"/>
            </p:cNvSpPr>
            <p:nvPr/>
          </p:nvSpPr>
          <p:spPr bwMode="auto">
            <a:xfrm>
              <a:off x="3888" y="3258"/>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26" name="Line 190">
              <a:extLst>
                <a:ext uri="{FF2B5EF4-FFF2-40B4-BE49-F238E27FC236}">
                  <a16:creationId xmlns:a16="http://schemas.microsoft.com/office/drawing/2014/main" id="{0F46325E-2B35-46D1-9000-FD8F20AE1688}"/>
                </a:ext>
              </a:extLst>
            </p:cNvPr>
            <p:cNvSpPr>
              <a:spLocks noChangeShapeType="1"/>
            </p:cNvSpPr>
            <p:nvPr/>
          </p:nvSpPr>
          <p:spPr bwMode="auto">
            <a:xfrm>
              <a:off x="5712" y="3258"/>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4527" name="Group 191">
            <a:extLst>
              <a:ext uri="{FF2B5EF4-FFF2-40B4-BE49-F238E27FC236}">
                <a16:creationId xmlns:a16="http://schemas.microsoft.com/office/drawing/2014/main" id="{4566F032-8870-479C-A85F-10D430E4AC8B}"/>
              </a:ext>
            </a:extLst>
          </p:cNvPr>
          <p:cNvGrpSpPr>
            <a:grpSpLocks/>
          </p:cNvGrpSpPr>
          <p:nvPr/>
        </p:nvGrpSpPr>
        <p:grpSpPr bwMode="auto">
          <a:xfrm>
            <a:off x="1143000" y="4257675"/>
            <a:ext cx="7578725" cy="296863"/>
            <a:chOff x="720" y="2682"/>
            <a:chExt cx="4774" cy="187"/>
          </a:xfrm>
        </p:grpSpPr>
        <p:sp>
          <p:nvSpPr>
            <p:cNvPr id="14528" name="AutoShape 192">
              <a:extLst>
                <a:ext uri="{FF2B5EF4-FFF2-40B4-BE49-F238E27FC236}">
                  <a16:creationId xmlns:a16="http://schemas.microsoft.com/office/drawing/2014/main" id="{A8D64E70-1614-4F28-8A7F-6E257F6149D3}"/>
                </a:ext>
              </a:extLst>
            </p:cNvPr>
            <p:cNvSpPr>
              <a:spLocks noChangeArrowheads="1"/>
            </p:cNvSpPr>
            <p:nvPr/>
          </p:nvSpPr>
          <p:spPr bwMode="auto">
            <a:xfrm>
              <a:off x="3888" y="2682"/>
              <a:ext cx="1607"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4529" name="Group 193">
              <a:extLst>
                <a:ext uri="{FF2B5EF4-FFF2-40B4-BE49-F238E27FC236}">
                  <a16:creationId xmlns:a16="http://schemas.microsoft.com/office/drawing/2014/main" id="{B3FAFF0E-1B7D-4395-A477-4D807CE39913}"/>
                </a:ext>
              </a:extLst>
            </p:cNvPr>
            <p:cNvGrpSpPr>
              <a:grpSpLocks/>
            </p:cNvGrpSpPr>
            <p:nvPr/>
          </p:nvGrpSpPr>
          <p:grpSpPr bwMode="auto">
            <a:xfrm>
              <a:off x="2016" y="2682"/>
              <a:ext cx="1871" cy="187"/>
              <a:chOff x="2016" y="2682"/>
              <a:chExt cx="1871" cy="187"/>
            </a:xfrm>
          </p:grpSpPr>
          <p:sp>
            <p:nvSpPr>
              <p:cNvPr id="14530" name="AutoShape 194">
                <a:extLst>
                  <a:ext uri="{FF2B5EF4-FFF2-40B4-BE49-F238E27FC236}">
                    <a16:creationId xmlns:a16="http://schemas.microsoft.com/office/drawing/2014/main" id="{1561DCF5-27D0-40BF-897E-734437B0CAA5}"/>
                  </a:ext>
                </a:extLst>
              </p:cNvPr>
              <p:cNvSpPr>
                <a:spLocks noChangeArrowheads="1"/>
              </p:cNvSpPr>
              <p:nvPr/>
            </p:nvSpPr>
            <p:spPr bwMode="auto">
              <a:xfrm>
                <a:off x="2016" y="2682"/>
                <a:ext cx="1872"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531" name="Text Box 195">
                <a:extLst>
                  <a:ext uri="{FF2B5EF4-FFF2-40B4-BE49-F238E27FC236}">
                    <a16:creationId xmlns:a16="http://schemas.microsoft.com/office/drawing/2014/main" id="{13E064CD-F314-4047-BA79-FD7865B4B6B9}"/>
                  </a:ext>
                </a:extLst>
              </p:cNvPr>
              <p:cNvSpPr txBox="1">
                <a:spLocks noChangeArrowheads="1"/>
              </p:cNvSpPr>
              <p:nvPr/>
            </p:nvSpPr>
            <p:spPr bwMode="auto">
              <a:xfrm>
                <a:off x="2016" y="2682"/>
                <a:ext cx="187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friends(</a:t>
                </a:r>
                <a:r>
                  <a:rPr lang="en-GB" altLang="en-US" sz="1600" b="1">
                    <a:solidFill>
                      <a:srgbClr val="5490A8"/>
                    </a:solidFill>
                    <a:latin typeface="Courier New" panose="02070309020205020404" pitchFamily="49" charset="0"/>
                  </a:rPr>
                  <a:t>y</a:t>
                </a:r>
                <a:r>
                  <a:rPr lang="en-GB" altLang="en-US" sz="1600" b="1">
                    <a:solidFill>
                      <a:srgbClr val="000000"/>
                    </a:solidFill>
                    <a:latin typeface="Courier New" panose="02070309020205020404" pitchFamily="49" charset="0"/>
                  </a:rPr>
                  <a:t>,Mark)</a:t>
                </a:r>
              </a:p>
            </p:txBody>
          </p:sp>
        </p:grpSp>
        <p:grpSp>
          <p:nvGrpSpPr>
            <p:cNvPr id="14532" name="Group 196">
              <a:extLst>
                <a:ext uri="{FF2B5EF4-FFF2-40B4-BE49-F238E27FC236}">
                  <a16:creationId xmlns:a16="http://schemas.microsoft.com/office/drawing/2014/main" id="{B2971852-AC32-4B45-A299-D56E7E9B276C}"/>
                </a:ext>
              </a:extLst>
            </p:cNvPr>
            <p:cNvGrpSpPr>
              <a:grpSpLocks/>
            </p:cNvGrpSpPr>
            <p:nvPr/>
          </p:nvGrpSpPr>
          <p:grpSpPr bwMode="auto">
            <a:xfrm>
              <a:off x="720" y="2682"/>
              <a:ext cx="1295" cy="187"/>
              <a:chOff x="720" y="2682"/>
              <a:chExt cx="1295" cy="187"/>
            </a:xfrm>
          </p:grpSpPr>
          <p:sp>
            <p:nvSpPr>
              <p:cNvPr id="14533" name="AutoShape 197">
                <a:extLst>
                  <a:ext uri="{FF2B5EF4-FFF2-40B4-BE49-F238E27FC236}">
                    <a16:creationId xmlns:a16="http://schemas.microsoft.com/office/drawing/2014/main" id="{7EF75DC0-A518-4FD5-80EC-E17345FD3E13}"/>
                  </a:ext>
                </a:extLst>
              </p:cNvPr>
              <p:cNvSpPr>
                <a:spLocks noChangeArrowheads="1"/>
              </p:cNvSpPr>
              <p:nvPr/>
            </p:nvSpPr>
            <p:spPr bwMode="auto">
              <a:xfrm>
                <a:off x="720" y="2682"/>
                <a:ext cx="1296" cy="188"/>
              </a:xfrm>
              <a:prstGeom prst="roundRect">
                <a:avLst>
                  <a:gd name="adj" fmla="val 5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534" name="Text Box 198">
                <a:extLst>
                  <a:ext uri="{FF2B5EF4-FFF2-40B4-BE49-F238E27FC236}">
                    <a16:creationId xmlns:a16="http://schemas.microsoft.com/office/drawing/2014/main" id="{3897AB10-1FF2-4943-AD51-F3B342BAA1C3}"/>
                  </a:ext>
                </a:extLst>
              </p:cNvPr>
              <p:cNvSpPr txBox="1">
                <a:spLocks noChangeArrowheads="1"/>
              </p:cNvSpPr>
              <p:nvPr/>
            </p:nvSpPr>
            <p:spPr bwMode="auto">
              <a:xfrm>
                <a:off x="720" y="2682"/>
                <a:ext cx="129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9000" rIns="90000" bIns="46800">
                <a:spAutoFit/>
              </a:bodyPr>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Times New Roman" panose="02020603050405020304" pitchFamily="18" charset="0"/>
                  </a:defRPr>
                </a:lvl9pPr>
              </a:lstStyle>
              <a:p>
                <a:pPr eaLnBrk="1" hangingPunct="1">
                  <a:lnSpc>
                    <a:spcPct val="94000"/>
                  </a:lnSpc>
                  <a:spcBef>
                    <a:spcPts val="400"/>
                  </a:spcBef>
                  <a:buClr>
                    <a:srgbClr val="0099CC"/>
                  </a:buClr>
                  <a:buSzPct val="80000"/>
                  <a:buFont typeface="Wingdings" panose="05000000000000000000" pitchFamily="2" charset="2"/>
                  <a:buNone/>
                </a:pPr>
                <a:r>
                  <a:rPr lang="en-GB" altLang="en-US" sz="1600" b="1">
                    <a:solidFill>
                      <a:srgbClr val="000000"/>
                    </a:solidFill>
                    <a:latin typeface="Courier New" panose="02070309020205020404" pitchFamily="49" charset="0"/>
                  </a:rPr>
                  <a:t>friends(Burr,x)</a:t>
                </a:r>
              </a:p>
            </p:txBody>
          </p:sp>
        </p:grpSp>
        <p:sp>
          <p:nvSpPr>
            <p:cNvPr id="14535" name="Line 199">
              <a:extLst>
                <a:ext uri="{FF2B5EF4-FFF2-40B4-BE49-F238E27FC236}">
                  <a16:creationId xmlns:a16="http://schemas.microsoft.com/office/drawing/2014/main" id="{30F4C9F8-C261-4192-B999-9D52FB49555B}"/>
                </a:ext>
              </a:extLst>
            </p:cNvPr>
            <p:cNvSpPr>
              <a:spLocks noChangeShapeType="1"/>
            </p:cNvSpPr>
            <p:nvPr/>
          </p:nvSpPr>
          <p:spPr bwMode="auto">
            <a:xfrm>
              <a:off x="720" y="2682"/>
              <a:ext cx="1296"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36" name="Line 200">
              <a:extLst>
                <a:ext uri="{FF2B5EF4-FFF2-40B4-BE49-F238E27FC236}">
                  <a16:creationId xmlns:a16="http://schemas.microsoft.com/office/drawing/2014/main" id="{2D5C433D-17CA-4E46-9241-87C877896071}"/>
                </a:ext>
              </a:extLst>
            </p:cNvPr>
            <p:cNvSpPr>
              <a:spLocks noChangeShapeType="1"/>
            </p:cNvSpPr>
            <p:nvPr/>
          </p:nvSpPr>
          <p:spPr bwMode="auto">
            <a:xfrm>
              <a:off x="720" y="2870"/>
              <a:ext cx="4775"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37" name="Line 201">
              <a:extLst>
                <a:ext uri="{FF2B5EF4-FFF2-40B4-BE49-F238E27FC236}">
                  <a16:creationId xmlns:a16="http://schemas.microsoft.com/office/drawing/2014/main" id="{60E971AF-9242-4B96-89DA-C05CEC803780}"/>
                </a:ext>
              </a:extLst>
            </p:cNvPr>
            <p:cNvSpPr>
              <a:spLocks noChangeShapeType="1"/>
            </p:cNvSpPr>
            <p:nvPr/>
          </p:nvSpPr>
          <p:spPr bwMode="auto">
            <a:xfrm>
              <a:off x="720" y="2682"/>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38" name="Line 202">
              <a:extLst>
                <a:ext uri="{FF2B5EF4-FFF2-40B4-BE49-F238E27FC236}">
                  <a16:creationId xmlns:a16="http://schemas.microsoft.com/office/drawing/2014/main" id="{E8AB4261-808A-45E6-86B0-094A51FE61C4}"/>
                </a:ext>
              </a:extLst>
            </p:cNvPr>
            <p:cNvSpPr>
              <a:spLocks noChangeShapeType="1"/>
            </p:cNvSpPr>
            <p:nvPr/>
          </p:nvSpPr>
          <p:spPr bwMode="auto">
            <a:xfrm>
              <a:off x="2016" y="2682"/>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39" name="Line 203">
              <a:extLst>
                <a:ext uri="{FF2B5EF4-FFF2-40B4-BE49-F238E27FC236}">
                  <a16:creationId xmlns:a16="http://schemas.microsoft.com/office/drawing/2014/main" id="{0892F8EE-9906-4ED8-9123-4C99DF835AFB}"/>
                </a:ext>
              </a:extLst>
            </p:cNvPr>
            <p:cNvSpPr>
              <a:spLocks noChangeShapeType="1"/>
            </p:cNvSpPr>
            <p:nvPr/>
          </p:nvSpPr>
          <p:spPr bwMode="auto">
            <a:xfrm>
              <a:off x="3888" y="2682"/>
              <a:ext cx="1" cy="188"/>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0" name="Line 204">
              <a:extLst>
                <a:ext uri="{FF2B5EF4-FFF2-40B4-BE49-F238E27FC236}">
                  <a16:creationId xmlns:a16="http://schemas.microsoft.com/office/drawing/2014/main" id="{F0213D19-760B-4DB7-AE3E-DC079A7394CD}"/>
                </a:ext>
              </a:extLst>
            </p:cNvPr>
            <p:cNvSpPr>
              <a:spLocks noChangeShapeType="1"/>
            </p:cNvSpPr>
            <p:nvPr/>
          </p:nvSpPr>
          <p:spPr bwMode="auto">
            <a:xfrm>
              <a:off x="5495" y="2682"/>
              <a:ext cx="1" cy="1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41" name="Line 205">
              <a:extLst>
                <a:ext uri="{FF2B5EF4-FFF2-40B4-BE49-F238E27FC236}">
                  <a16:creationId xmlns:a16="http://schemas.microsoft.com/office/drawing/2014/main" id="{E50B7F38-7DB1-4667-92ED-9C7BC54E237A}"/>
                </a:ext>
              </a:extLst>
            </p:cNvPr>
            <p:cNvSpPr>
              <a:spLocks noChangeShapeType="1"/>
            </p:cNvSpPr>
            <p:nvPr/>
          </p:nvSpPr>
          <p:spPr bwMode="auto">
            <a:xfrm>
              <a:off x="2016" y="2682"/>
              <a:ext cx="1872"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42" name="Line 206">
              <a:extLst>
                <a:ext uri="{FF2B5EF4-FFF2-40B4-BE49-F238E27FC236}">
                  <a16:creationId xmlns:a16="http://schemas.microsoft.com/office/drawing/2014/main" id="{C6DBC883-3FBE-4952-BA70-93BE0EB59096}"/>
                </a:ext>
              </a:extLst>
            </p:cNvPr>
            <p:cNvSpPr>
              <a:spLocks noChangeShapeType="1"/>
            </p:cNvSpPr>
            <p:nvPr/>
          </p:nvSpPr>
          <p:spPr bwMode="auto">
            <a:xfrm>
              <a:off x="3888" y="2682"/>
              <a:ext cx="1607"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3" name="Audio 2">
            <a:hlinkClick r:id="" action="ppaction://media"/>
            <a:extLst>
              <a:ext uri="{FF2B5EF4-FFF2-40B4-BE49-F238E27FC236}">
                <a16:creationId xmlns:a16="http://schemas.microsoft.com/office/drawing/2014/main" id="{EB69A27B-1D72-4E93-917D-F82A20EA9AB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2453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2704480E-3BEA-4592-8444-79B30DA7F3C7}"/>
              </a:ext>
            </a:extLst>
          </p:cNvPr>
          <p:cNvSpPr>
            <a:spLocks noGrp="1" noChangeArrowheads="1"/>
          </p:cNvSpPr>
          <p:nvPr>
            <p:ph type="title"/>
          </p:nvPr>
        </p:nvSpPr>
        <p:spPr>
          <a:xfrm>
            <a:off x="228600" y="9906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Unification Algorithm</a:t>
            </a:r>
          </a:p>
        </p:txBody>
      </p:sp>
      <p:sp>
        <p:nvSpPr>
          <p:cNvPr id="15362" name="Rectangle 2">
            <a:extLst>
              <a:ext uri="{FF2B5EF4-FFF2-40B4-BE49-F238E27FC236}">
                <a16:creationId xmlns:a16="http://schemas.microsoft.com/office/drawing/2014/main" id="{22C32F90-E385-4A2E-BEBE-7F85E55956F8}"/>
              </a:ext>
            </a:extLst>
          </p:cNvPr>
          <p:cNvSpPr>
            <a:spLocks noGrp="1" noChangeArrowheads="1"/>
          </p:cNvSpPr>
          <p:nvPr>
            <p:ph type="body" idx="1"/>
          </p:nvPr>
        </p:nvSpPr>
        <p:spPr>
          <a:xfrm>
            <a:off x="381000" y="1752600"/>
            <a:ext cx="7772400" cy="4927600"/>
          </a:xfrm>
          <a:ln/>
        </p:spPr>
        <p:txBody>
          <a:bodyPr lIns="90000" tIns="46800" rIns="90000" bIns="46800"/>
          <a:lstStyle/>
          <a:p>
            <a:pPr>
              <a:lnSpc>
                <a:spcPct val="94000"/>
              </a:lnSpc>
              <a:spcBef>
                <a:spcPts val="45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400" b="1">
              <a:solidFill>
                <a:srgbClr val="CC3300"/>
              </a:solidFill>
              <a:latin typeface="Courier New" panose="02070309020205020404" pitchFamily="49" charset="0"/>
            </a:endParaRPr>
          </a:p>
          <a:p>
            <a:pPr>
              <a:lnSpc>
                <a:spcPct val="110000"/>
              </a:lnSpc>
              <a:spcBef>
                <a:spcPts val="45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unify (P, Q, THETA) {</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if no differences then return THETA</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else {</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R = mismatch term in P      </a:t>
            </a:r>
            <a:r>
              <a:rPr lang="en-GB" altLang="en-US" sz="1400" b="1">
                <a:solidFill>
                  <a:srgbClr val="CC3300"/>
                </a:solidFill>
                <a:latin typeface="Courier New" panose="02070309020205020404" pitchFamily="49" charset="0"/>
              </a:rPr>
              <a:t>// where R </a:t>
            </a:r>
            <a:r>
              <a:rPr lang="en-GB" altLang="en-US" sz="1400" b="1">
                <a:solidFill>
                  <a:srgbClr val="CC3300"/>
                </a:solidFill>
                <a:latin typeface="Symbol" panose="05050102010706020507" pitchFamily="18" charset="2"/>
              </a:rPr>
              <a:t></a:t>
            </a:r>
            <a:r>
              <a:rPr lang="en-GB" altLang="en-US" sz="1400" b="1">
                <a:solidFill>
                  <a:srgbClr val="CC3300"/>
                </a:solidFill>
                <a:latin typeface="Courier New" panose="02070309020205020404" pitchFamily="49" charset="0"/>
              </a:rPr>
              <a:t> S</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S = mismatch term in Q</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if R is a variable then {</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if R is in S then return FAILURE</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add {R/S} to THETA</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return unify(P-sub-THETA, Q-sub-THETA, THETA)</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else if S is a variable {</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if S is in R then return FAILURE</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add {S/R} to THETA</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return unify(P-sub-THETA, Q-sub-THETA, THETA)</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  else return FAILURE           </a:t>
            </a:r>
            <a:r>
              <a:rPr lang="en-GB" altLang="en-US" sz="1400" b="1">
                <a:solidFill>
                  <a:srgbClr val="CC3300"/>
                </a:solidFill>
                <a:latin typeface="Courier New" panose="02070309020205020404" pitchFamily="49" charset="0"/>
              </a:rPr>
              <a:t>// no unifier found</a:t>
            </a:r>
          </a:p>
          <a:p>
            <a:pPr>
              <a:lnSpc>
                <a:spcPct val="110000"/>
              </a:lnSpc>
              <a:spcBef>
                <a:spcPct val="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b="1">
                <a:latin typeface="Courier New" panose="02070309020205020404" pitchFamily="49" charset="0"/>
              </a:rPr>
              <a:t>}</a:t>
            </a:r>
          </a:p>
        </p:txBody>
      </p:sp>
      <p:pic>
        <p:nvPicPr>
          <p:cNvPr id="2" name="Audio 1">
            <a:hlinkClick r:id="" action="ppaction://media"/>
            <a:extLst>
              <a:ext uri="{FF2B5EF4-FFF2-40B4-BE49-F238E27FC236}">
                <a16:creationId xmlns:a16="http://schemas.microsoft.com/office/drawing/2014/main" id="{2CCA5BB0-E4BF-4B48-9A2C-D6A37F568F4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928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3734685C-E30C-4280-9833-A9E0E6BB7546}"/>
              </a:ext>
            </a:extLst>
          </p:cNvPr>
          <p:cNvSpPr>
            <a:spLocks noGrp="1" noChangeArrowheads="1"/>
          </p:cNvSpPr>
          <p:nvPr>
            <p:ph type="title"/>
          </p:nvPr>
        </p:nvSpPr>
        <p:spPr>
          <a:xfrm>
            <a:off x="228600" y="838200"/>
            <a:ext cx="8686800" cy="1066800"/>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t>Summary: Unification Algorithm</a:t>
            </a:r>
          </a:p>
        </p:txBody>
      </p:sp>
      <p:sp>
        <p:nvSpPr>
          <p:cNvPr id="16386" name="Rectangle 2">
            <a:extLst>
              <a:ext uri="{FF2B5EF4-FFF2-40B4-BE49-F238E27FC236}">
                <a16:creationId xmlns:a16="http://schemas.microsoft.com/office/drawing/2014/main" id="{5B68FDB4-610C-434B-8949-5DE0E2AC295B}"/>
              </a:ext>
            </a:extLst>
          </p:cNvPr>
          <p:cNvSpPr>
            <a:spLocks noGrp="1" noChangeArrowheads="1"/>
          </p:cNvSpPr>
          <p:nvPr>
            <p:ph type="body" idx="1"/>
          </p:nvPr>
        </p:nvSpPr>
        <p:spPr>
          <a:xfrm>
            <a:off x="304800" y="2057400"/>
            <a:ext cx="8458200" cy="4267200"/>
          </a:xfrm>
          <a:ln/>
        </p:spPr>
        <p:txBody>
          <a:bodyPr lIns="90000" tIns="46800" rIns="90000" bIns="46800"/>
          <a:lstStyle/>
          <a:p>
            <a:pPr>
              <a:lnSpc>
                <a:spcPct val="110000"/>
              </a:lnSpc>
              <a:spcBef>
                <a:spcPct val="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algorithm recursively explores the two expressions and simultaneously builds </a:t>
            </a:r>
            <a:r>
              <a:rPr lang="en-GB" altLang="en-US" i="1" dirty="0">
                <a:latin typeface="Symbol" panose="05050102010706020507" pitchFamily="18" charset="2"/>
              </a:rPr>
              <a:t>, </a:t>
            </a:r>
            <a:r>
              <a:rPr lang="en-GB" altLang="en-US" dirty="0">
                <a:solidFill>
                  <a:srgbClr val="000000"/>
                </a:solidFill>
              </a:rPr>
              <a:t>which is shortest length substitution list to make a match </a:t>
            </a:r>
          </a:p>
          <a:p>
            <a:pPr lvl="1">
              <a:lnSpc>
                <a:spcPct val="110000"/>
              </a:lnSpc>
              <a:spcBef>
                <a:spcPct val="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solidFill>
                  <a:srgbClr val="000000"/>
                </a:solidFill>
              </a:rPr>
              <a:t>It is also called the  “</a:t>
            </a:r>
            <a:r>
              <a:rPr lang="en-GB" altLang="en-US" dirty="0">
                <a:solidFill>
                  <a:srgbClr val="FF0000"/>
                </a:solidFill>
              </a:rPr>
              <a:t>most general unifier</a:t>
            </a:r>
            <a:r>
              <a:rPr lang="en-GB" altLang="en-US" dirty="0">
                <a:solidFill>
                  <a:srgbClr val="000000"/>
                </a:solidFill>
              </a:rPr>
              <a:t>”</a:t>
            </a:r>
            <a:endParaRPr lang="en-GB" altLang="en-US" i="1" dirty="0">
              <a:latin typeface="Symbol" panose="05050102010706020507" pitchFamily="18" charset="2"/>
            </a:endParaRPr>
          </a:p>
          <a:p>
            <a:pPr>
              <a:lnSpc>
                <a:spcPct val="110000"/>
              </a:lnSpc>
              <a:spcBef>
                <a:spcPct val="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“occurs check” disallows replacing variables with terms that contains that variable (</a:t>
            </a:r>
            <a:r>
              <a:rPr lang="en-GB" altLang="en-US" i="1" dirty="0"/>
              <a:t>e.g.</a:t>
            </a:r>
            <a:r>
              <a:rPr lang="en-GB" altLang="en-US" dirty="0"/>
              <a:t> </a:t>
            </a:r>
            <a:r>
              <a:rPr lang="en-GB" altLang="en-US" sz="1800" b="1" dirty="0">
                <a:solidFill>
                  <a:srgbClr val="FF0000"/>
                </a:solidFill>
                <a:latin typeface="Courier New" panose="02070309020205020404" pitchFamily="49" charset="0"/>
              </a:rPr>
              <a:t>{x/F(x)}</a:t>
            </a:r>
            <a:r>
              <a:rPr lang="en-GB" altLang="en-US" dirty="0"/>
              <a:t>)</a:t>
            </a:r>
          </a:p>
          <a:p>
            <a:pPr lvl="1">
              <a:lnSpc>
                <a:spcPct val="110000"/>
              </a:lnSpc>
              <a:spcBef>
                <a:spcPct val="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This slows down the algorithm</a:t>
            </a:r>
          </a:p>
          <a:p>
            <a:pPr>
              <a:lnSpc>
                <a:spcPct val="110000"/>
              </a:lnSpc>
              <a:spcBef>
                <a:spcPct val="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Unification with this check has time complexity of </a:t>
            </a:r>
            <a:r>
              <a:rPr lang="en-GB" altLang="en-US" i="1" dirty="0">
                <a:latin typeface="Palatino" pitchFamily="2" charset="0"/>
              </a:rPr>
              <a:t>O(n</a:t>
            </a:r>
            <a:r>
              <a:rPr lang="en-GB" altLang="en-US" i="1" baseline="30000" dirty="0">
                <a:latin typeface="Palatino" pitchFamily="2" charset="0"/>
              </a:rPr>
              <a:t>2</a:t>
            </a:r>
            <a:r>
              <a:rPr lang="en-GB" altLang="en-US" i="1" dirty="0">
                <a:latin typeface="Palatino" pitchFamily="2" charset="0"/>
              </a:rPr>
              <a:t>)</a:t>
            </a:r>
            <a:r>
              <a:rPr lang="en-GB" altLang="en-US" dirty="0">
                <a:latin typeface="Palatino" pitchFamily="2" charset="0"/>
              </a:rPr>
              <a:t>, </a:t>
            </a:r>
            <a:r>
              <a:rPr lang="en-GB" altLang="en-US" dirty="0"/>
              <a:t>where </a:t>
            </a:r>
            <a:r>
              <a:rPr lang="en-GB" altLang="en-US" i="1" dirty="0">
                <a:latin typeface="Palatino" pitchFamily="2" charset="0"/>
              </a:rPr>
              <a:t>n</a:t>
            </a:r>
            <a:r>
              <a:rPr lang="en-GB" altLang="en-US" dirty="0"/>
              <a:t> is the number of terms in the expressions</a:t>
            </a:r>
          </a:p>
        </p:txBody>
      </p:sp>
      <p:pic>
        <p:nvPicPr>
          <p:cNvPr id="2" name="Audio 1">
            <a:hlinkClick r:id="" action="ppaction://media"/>
            <a:extLst>
              <a:ext uri="{FF2B5EF4-FFF2-40B4-BE49-F238E27FC236}">
                <a16:creationId xmlns:a16="http://schemas.microsoft.com/office/drawing/2014/main" id="{7C823F06-F75B-4FCF-A134-6277B143152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499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DCE75BF2-6ED1-4B0A-B8C7-A31C9C94A4E1}"/>
              </a:ext>
            </a:extLst>
          </p:cNvPr>
          <p:cNvSpPr>
            <a:spLocks noGrp="1" noChangeArrowheads="1"/>
          </p:cNvSpPr>
          <p:nvPr>
            <p:ph type="title"/>
          </p:nvPr>
        </p:nvSpPr>
        <p:spPr>
          <a:xfrm>
            <a:off x="228600" y="838200"/>
            <a:ext cx="8153400" cy="1143000"/>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Completeness of FOL Inference</a:t>
            </a:r>
          </a:p>
        </p:txBody>
      </p:sp>
      <p:sp>
        <p:nvSpPr>
          <p:cNvPr id="18434" name="Rectangle 2">
            <a:extLst>
              <a:ext uri="{FF2B5EF4-FFF2-40B4-BE49-F238E27FC236}">
                <a16:creationId xmlns:a16="http://schemas.microsoft.com/office/drawing/2014/main" id="{BD83FB15-844A-4F99-8535-CB92E59FA3A0}"/>
              </a:ext>
            </a:extLst>
          </p:cNvPr>
          <p:cNvSpPr>
            <a:spLocks noGrp="1" noChangeArrowheads="1"/>
          </p:cNvSpPr>
          <p:nvPr>
            <p:ph type="body" idx="1"/>
          </p:nvPr>
        </p:nvSpPr>
        <p:spPr>
          <a:xfrm>
            <a:off x="228600" y="2057400"/>
            <a:ext cx="8305800" cy="3962400"/>
          </a:xfrm>
          <a:ln/>
        </p:spPr>
        <p:txBody>
          <a:bodyPr lIns="90000" tIns="46800" rIns="90000" bIns="46800"/>
          <a:lstStyle/>
          <a:p>
            <a:pPr>
              <a:lnSpc>
                <a:spcPct val="93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Truth table enumeration: </a:t>
            </a:r>
            <a:r>
              <a:rPr lang="en-GB" altLang="en-US" sz="2800">
                <a:solidFill>
                  <a:srgbClr val="CC3300"/>
                </a:solidFill>
              </a:rPr>
              <a:t>incomplete</a:t>
            </a:r>
            <a:r>
              <a:rPr lang="en-GB" altLang="en-US" sz="2800"/>
              <a:t> for FOL</a:t>
            </a:r>
            <a:br>
              <a:rPr lang="en-GB" altLang="en-US" sz="2800"/>
            </a:br>
            <a:r>
              <a:rPr lang="en-GB" altLang="en-US" sz="2800"/>
              <a:t>(table may be infinite in size)</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Natural Deduction: </a:t>
            </a:r>
            <a:r>
              <a:rPr lang="en-GB" altLang="en-US" sz="2800">
                <a:solidFill>
                  <a:srgbClr val="5490A8"/>
                </a:solidFill>
              </a:rPr>
              <a:t>complete</a:t>
            </a:r>
            <a:r>
              <a:rPr lang="en-GB" altLang="en-US" sz="2800"/>
              <a:t> for FOL</a:t>
            </a:r>
            <a:br>
              <a:rPr lang="en-GB" altLang="en-US" sz="2800"/>
            </a:br>
            <a:r>
              <a:rPr lang="en-GB" altLang="en-US" sz="2800"/>
              <a:t>(but impractical… branching factor is too large)</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GMP: </a:t>
            </a:r>
            <a:r>
              <a:rPr lang="en-GB" altLang="en-US" sz="2800">
                <a:solidFill>
                  <a:srgbClr val="CC3300"/>
                </a:solidFill>
              </a:rPr>
              <a:t>incomplete</a:t>
            </a:r>
            <a:r>
              <a:rPr lang="en-GB" altLang="en-US" sz="2800"/>
              <a:t> for FOL</a:t>
            </a:r>
            <a:br>
              <a:rPr lang="en-GB" altLang="en-US" sz="2800"/>
            </a:br>
            <a:r>
              <a:rPr lang="en-GB" altLang="en-US" sz="2800"/>
              <a:t>(not all sentences can be converted to Horn form)</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GMP: </a:t>
            </a:r>
            <a:r>
              <a:rPr lang="en-GB" altLang="en-US" sz="2800">
                <a:solidFill>
                  <a:srgbClr val="EC4410"/>
                </a:solidFill>
              </a:rPr>
              <a:t>complete</a:t>
            </a:r>
            <a:r>
              <a:rPr lang="en-GB" altLang="en-US" sz="2800"/>
              <a:t> for FOL KB in HNF</a:t>
            </a:r>
          </a:p>
        </p:txBody>
      </p:sp>
      <p:pic>
        <p:nvPicPr>
          <p:cNvPr id="2" name="Audio 1">
            <a:hlinkClick r:id="" action="ppaction://media"/>
            <a:extLst>
              <a:ext uri="{FF2B5EF4-FFF2-40B4-BE49-F238E27FC236}">
                <a16:creationId xmlns:a16="http://schemas.microsoft.com/office/drawing/2014/main" id="{42111AB0-8089-48F3-AC06-5434E90FCD8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841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a:extLst>
              <a:ext uri="{FF2B5EF4-FFF2-40B4-BE49-F238E27FC236}">
                <a16:creationId xmlns:a16="http://schemas.microsoft.com/office/drawing/2014/main" id="{7113399E-A877-49C8-B843-2D3F9297EE58}"/>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Inference Example</a:t>
            </a:r>
          </a:p>
        </p:txBody>
      </p:sp>
      <p:sp>
        <p:nvSpPr>
          <p:cNvPr id="19458" name="Text Box 2">
            <a:extLst>
              <a:ext uri="{FF2B5EF4-FFF2-40B4-BE49-F238E27FC236}">
                <a16:creationId xmlns:a16="http://schemas.microsoft.com/office/drawing/2014/main" id="{4C2AD03A-79D1-4339-ABA0-DC5CF9C67AA4}"/>
              </a:ext>
            </a:extLst>
          </p:cNvPr>
          <p:cNvSpPr txBox="1">
            <a:spLocks noChangeArrowheads="1"/>
          </p:cNvSpPr>
          <p:nvPr/>
        </p:nvSpPr>
        <p:spPr bwMode="auto">
          <a:xfrm>
            <a:off x="457200" y="2057400"/>
            <a:ext cx="7620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spcBef>
                <a:spcPts val="1250"/>
              </a:spcBef>
              <a:buClr>
                <a:srgbClr val="000000"/>
              </a:buClr>
              <a:buSzPct val="75000"/>
              <a:buFont typeface="Times New Roman" panose="02020603050405020304" pitchFamily="18" charset="0"/>
              <a:buNone/>
            </a:pPr>
            <a:r>
              <a:rPr lang="en-GB" altLang="en-US" sz="2000"/>
              <a:t>“</a:t>
            </a:r>
            <a:r>
              <a:rPr lang="en-GB" altLang="en-US" sz="2000">
                <a:latin typeface="Arial" panose="020B0604020202020204" pitchFamily="34" charset="0"/>
              </a:rPr>
              <a:t>The law says that it is a crime for an American to sell weapons to hostile nations. The country Nono, and enemy of America, has some missiles, and all of its missiles were sold to it by Colonel West, who is an American.”</a:t>
            </a:r>
          </a:p>
        </p:txBody>
      </p:sp>
      <p:sp>
        <p:nvSpPr>
          <p:cNvPr id="19459" name="AutoShape 3">
            <a:extLst>
              <a:ext uri="{FF2B5EF4-FFF2-40B4-BE49-F238E27FC236}">
                <a16:creationId xmlns:a16="http://schemas.microsoft.com/office/drawing/2014/main" id="{F7232616-C30D-438A-945E-E0D18A8FF6F3}"/>
              </a:ext>
            </a:extLst>
          </p:cNvPr>
          <p:cNvSpPr>
            <a:spLocks noChangeArrowheads="1"/>
          </p:cNvSpPr>
          <p:nvPr/>
        </p:nvSpPr>
        <p:spPr bwMode="auto">
          <a:xfrm>
            <a:off x="1219200" y="3473450"/>
            <a:ext cx="7408863" cy="379413"/>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2000" b="1"/>
              <a:t>1. american(</a:t>
            </a:r>
            <a:r>
              <a:rPr lang="en-GB" altLang="en-US" sz="2000" b="1" i="1"/>
              <a:t>x</a:t>
            </a:r>
            <a:r>
              <a:rPr lang="en-GB" altLang="en-US" sz="2000" b="1"/>
              <a:t>) </a:t>
            </a:r>
            <a:r>
              <a:rPr lang="en-GB" altLang="en-US" sz="2000" b="1">
                <a:latin typeface="Symbol" panose="05050102010706020507" pitchFamily="18" charset="2"/>
              </a:rPr>
              <a:t></a:t>
            </a:r>
            <a:r>
              <a:rPr lang="en-GB" altLang="en-US" sz="2000" b="1"/>
              <a:t> weapon(</a:t>
            </a:r>
            <a:r>
              <a:rPr lang="en-GB" altLang="en-US" sz="2000" b="1" i="1"/>
              <a:t>y</a:t>
            </a:r>
            <a:r>
              <a:rPr lang="en-GB" altLang="en-US" sz="2000" b="1"/>
              <a:t>) </a:t>
            </a:r>
            <a:r>
              <a:rPr lang="en-GB" altLang="en-US" sz="2000" b="1">
                <a:latin typeface="Symbol" panose="05050102010706020507" pitchFamily="18" charset="2"/>
              </a:rPr>
              <a:t></a:t>
            </a:r>
            <a:r>
              <a:rPr lang="en-GB" altLang="en-US" sz="2000" b="1"/>
              <a:t> sells (</a:t>
            </a:r>
            <a:r>
              <a:rPr lang="en-GB" altLang="en-US" sz="2000" b="1" i="1"/>
              <a:t>x,y,z</a:t>
            </a:r>
            <a:r>
              <a:rPr lang="en-GB" altLang="en-US" sz="2000" b="1"/>
              <a:t>) </a:t>
            </a:r>
            <a:r>
              <a:rPr lang="en-GB" altLang="en-US" sz="2000" b="1">
                <a:latin typeface="Symbol" panose="05050102010706020507" pitchFamily="18" charset="2"/>
              </a:rPr>
              <a:t></a:t>
            </a:r>
            <a:r>
              <a:rPr lang="en-GB" altLang="en-US" sz="2000" b="1"/>
              <a:t> hostile(</a:t>
            </a:r>
            <a:r>
              <a:rPr lang="en-GB" altLang="en-US" sz="2000" b="1" i="1"/>
              <a:t>z</a:t>
            </a:r>
            <a:r>
              <a:rPr lang="en-GB" altLang="en-US" sz="2000" b="1"/>
              <a:t>) </a:t>
            </a:r>
            <a:r>
              <a:rPr lang="en-GB" altLang="en-US" sz="2000" b="1">
                <a:latin typeface="Symbol" panose="05050102010706020507" pitchFamily="18" charset="2"/>
              </a:rPr>
              <a:t></a:t>
            </a:r>
            <a:r>
              <a:rPr lang="en-GB" altLang="en-US" sz="2000" b="1"/>
              <a:t> criminal(</a:t>
            </a:r>
            <a:r>
              <a:rPr lang="en-GB" altLang="en-US" sz="2000" b="1" i="1"/>
              <a:t>x</a:t>
            </a:r>
            <a:r>
              <a:rPr lang="en-GB" altLang="en-US" sz="2000" b="1"/>
              <a:t>)</a:t>
            </a:r>
          </a:p>
        </p:txBody>
      </p:sp>
      <p:sp>
        <p:nvSpPr>
          <p:cNvPr id="19460" name="AutoShape 4">
            <a:extLst>
              <a:ext uri="{FF2B5EF4-FFF2-40B4-BE49-F238E27FC236}">
                <a16:creationId xmlns:a16="http://schemas.microsoft.com/office/drawing/2014/main" id="{56CEB16A-D43B-4E32-A9BB-43A5B15A54FD}"/>
              </a:ext>
            </a:extLst>
          </p:cNvPr>
          <p:cNvSpPr>
            <a:spLocks noChangeArrowheads="1"/>
          </p:cNvSpPr>
          <p:nvPr/>
        </p:nvSpPr>
        <p:spPr bwMode="auto">
          <a:xfrm>
            <a:off x="1219200" y="4191000"/>
            <a:ext cx="3309938" cy="400050"/>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2000" b="1">
                <a:latin typeface="Symbol" panose="05050102010706020507" pitchFamily="18" charset="2"/>
              </a:rPr>
              <a:t></a:t>
            </a:r>
            <a:r>
              <a:rPr lang="en-GB" altLang="en-US" sz="2000" b="1" i="1"/>
              <a:t>x</a:t>
            </a:r>
            <a:r>
              <a:rPr lang="en-GB" altLang="en-US" sz="2000" b="1"/>
              <a:t> owns(</a:t>
            </a:r>
            <a:r>
              <a:rPr lang="en-GB" altLang="en-US" sz="2000" b="1" i="1"/>
              <a:t>Nono</a:t>
            </a:r>
            <a:r>
              <a:rPr lang="en-GB" altLang="en-US" sz="2000" b="1"/>
              <a:t>,</a:t>
            </a:r>
            <a:r>
              <a:rPr lang="en-GB" altLang="en-US" sz="2000" b="1" i="1"/>
              <a:t>x</a:t>
            </a:r>
            <a:r>
              <a:rPr lang="en-GB" altLang="en-US" sz="2000" b="1"/>
              <a:t>) </a:t>
            </a:r>
            <a:r>
              <a:rPr lang="en-GB" altLang="en-US" sz="2000" b="1">
                <a:latin typeface="Symbol" panose="05050102010706020507" pitchFamily="18" charset="2"/>
              </a:rPr>
              <a:t></a:t>
            </a:r>
            <a:r>
              <a:rPr lang="en-GB" altLang="en-US" sz="2000" b="1"/>
              <a:t> missile(</a:t>
            </a:r>
            <a:r>
              <a:rPr lang="en-GB" altLang="en-US" sz="2000" b="1" i="1"/>
              <a:t>x</a:t>
            </a:r>
            <a:r>
              <a:rPr lang="en-GB" altLang="en-US" sz="2000" b="1"/>
              <a:t>)</a:t>
            </a:r>
          </a:p>
        </p:txBody>
      </p:sp>
      <p:sp>
        <p:nvSpPr>
          <p:cNvPr id="19461" name="AutoShape 5">
            <a:extLst>
              <a:ext uri="{FF2B5EF4-FFF2-40B4-BE49-F238E27FC236}">
                <a16:creationId xmlns:a16="http://schemas.microsoft.com/office/drawing/2014/main" id="{A4B789C6-2F0D-465C-9002-DF685A59AB6C}"/>
              </a:ext>
            </a:extLst>
          </p:cNvPr>
          <p:cNvSpPr>
            <a:spLocks noChangeArrowheads="1"/>
          </p:cNvSpPr>
          <p:nvPr/>
        </p:nvSpPr>
        <p:spPr bwMode="auto">
          <a:xfrm>
            <a:off x="1219200" y="5210175"/>
            <a:ext cx="5568950" cy="379413"/>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2000" b="1"/>
              <a:t>5. missile(</a:t>
            </a:r>
            <a:r>
              <a:rPr lang="en-GB" altLang="en-US" sz="2000" b="1" i="1"/>
              <a:t>x</a:t>
            </a:r>
            <a:r>
              <a:rPr lang="en-GB" altLang="en-US" sz="2000" b="1"/>
              <a:t>) </a:t>
            </a:r>
            <a:r>
              <a:rPr lang="en-GB" altLang="en-US" sz="2000" b="1">
                <a:latin typeface="Symbol" panose="05050102010706020507" pitchFamily="18" charset="2"/>
              </a:rPr>
              <a:t></a:t>
            </a:r>
            <a:r>
              <a:rPr lang="en-GB" altLang="en-US" sz="2000" b="1"/>
              <a:t> owns(</a:t>
            </a:r>
            <a:r>
              <a:rPr lang="en-GB" altLang="en-US" sz="2000" b="1" i="1"/>
              <a:t>Nono,x</a:t>
            </a:r>
            <a:r>
              <a:rPr lang="en-GB" altLang="en-US" sz="2000" b="1"/>
              <a:t>) </a:t>
            </a:r>
            <a:r>
              <a:rPr lang="en-GB" altLang="en-US" sz="2000" b="1">
                <a:latin typeface="Symbol" panose="05050102010706020507" pitchFamily="18" charset="2"/>
              </a:rPr>
              <a:t></a:t>
            </a:r>
            <a:r>
              <a:rPr lang="en-GB" altLang="en-US" sz="2000" b="1"/>
              <a:t> sells(</a:t>
            </a:r>
            <a:r>
              <a:rPr lang="en-GB" altLang="en-US" sz="2000" b="1" i="1"/>
              <a:t>West,x,Nono</a:t>
            </a:r>
            <a:r>
              <a:rPr lang="en-GB" altLang="en-US" sz="2000" b="1"/>
              <a:t>)</a:t>
            </a:r>
          </a:p>
        </p:txBody>
      </p:sp>
      <p:sp>
        <p:nvSpPr>
          <p:cNvPr id="19462" name="AutoShape 6">
            <a:extLst>
              <a:ext uri="{FF2B5EF4-FFF2-40B4-BE49-F238E27FC236}">
                <a16:creationId xmlns:a16="http://schemas.microsoft.com/office/drawing/2014/main" id="{5B011236-EF42-4E7F-B945-A834D5B9A74A}"/>
              </a:ext>
            </a:extLst>
          </p:cNvPr>
          <p:cNvSpPr>
            <a:spLocks noChangeArrowheads="1"/>
          </p:cNvSpPr>
          <p:nvPr/>
        </p:nvSpPr>
        <p:spPr bwMode="auto">
          <a:xfrm>
            <a:off x="1219200" y="6156325"/>
            <a:ext cx="2970213" cy="396875"/>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2000" b="1"/>
              <a:t>8. missile(</a:t>
            </a:r>
            <a:r>
              <a:rPr lang="en-GB" altLang="en-US" sz="2000" b="1" i="1"/>
              <a:t>x</a:t>
            </a:r>
            <a:r>
              <a:rPr lang="en-GB" altLang="en-US" sz="2000" b="1"/>
              <a:t>) </a:t>
            </a:r>
            <a:r>
              <a:rPr lang="en-GB" altLang="en-US" sz="2000" b="1">
                <a:latin typeface="Symbol" panose="05050102010706020507" pitchFamily="18" charset="2"/>
              </a:rPr>
              <a:t></a:t>
            </a:r>
            <a:r>
              <a:rPr lang="en-GB" altLang="en-US" sz="2000" b="1"/>
              <a:t> weapon(</a:t>
            </a:r>
            <a:r>
              <a:rPr lang="en-GB" altLang="en-US" sz="2000" b="1" i="1"/>
              <a:t>x</a:t>
            </a:r>
            <a:r>
              <a:rPr lang="en-GB" altLang="en-US" sz="2000" b="1"/>
              <a:t>)</a:t>
            </a:r>
          </a:p>
        </p:txBody>
      </p:sp>
      <p:sp>
        <p:nvSpPr>
          <p:cNvPr id="19463" name="AutoShape 7">
            <a:extLst>
              <a:ext uri="{FF2B5EF4-FFF2-40B4-BE49-F238E27FC236}">
                <a16:creationId xmlns:a16="http://schemas.microsoft.com/office/drawing/2014/main" id="{5599A9A8-1705-4E72-AE7A-45D3E65CE1E6}"/>
              </a:ext>
            </a:extLst>
          </p:cNvPr>
          <p:cNvSpPr>
            <a:spLocks noChangeArrowheads="1"/>
          </p:cNvSpPr>
          <p:nvPr/>
        </p:nvSpPr>
        <p:spPr bwMode="auto">
          <a:xfrm>
            <a:off x="1219200" y="5835650"/>
            <a:ext cx="3765550" cy="396875"/>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2000" b="1"/>
              <a:t>7. enemy(</a:t>
            </a:r>
            <a:r>
              <a:rPr lang="en-GB" altLang="en-US" sz="2000" b="1" i="1"/>
              <a:t>x,America</a:t>
            </a:r>
            <a:r>
              <a:rPr lang="en-GB" altLang="en-US" sz="2000" b="1"/>
              <a:t>) </a:t>
            </a:r>
            <a:r>
              <a:rPr lang="en-GB" altLang="en-US" sz="2000" b="1">
                <a:latin typeface="Symbol" panose="05050102010706020507" pitchFamily="18" charset="2"/>
              </a:rPr>
              <a:t></a:t>
            </a:r>
            <a:r>
              <a:rPr lang="en-GB" altLang="en-US" sz="2000" b="1"/>
              <a:t> hostile(</a:t>
            </a:r>
            <a:r>
              <a:rPr lang="en-GB" altLang="en-US" sz="2000" b="1" i="1"/>
              <a:t>x</a:t>
            </a:r>
            <a:r>
              <a:rPr lang="en-GB" altLang="en-US" sz="2000" b="1"/>
              <a:t>)</a:t>
            </a:r>
          </a:p>
        </p:txBody>
      </p:sp>
      <p:sp>
        <p:nvSpPr>
          <p:cNvPr id="19464" name="AutoShape 8">
            <a:extLst>
              <a:ext uri="{FF2B5EF4-FFF2-40B4-BE49-F238E27FC236}">
                <a16:creationId xmlns:a16="http://schemas.microsoft.com/office/drawing/2014/main" id="{3DCD2214-E1FC-4E53-9242-C4D7E5BCBA19}"/>
              </a:ext>
            </a:extLst>
          </p:cNvPr>
          <p:cNvSpPr>
            <a:spLocks noChangeArrowheads="1"/>
          </p:cNvSpPr>
          <p:nvPr/>
        </p:nvSpPr>
        <p:spPr bwMode="auto">
          <a:xfrm>
            <a:off x="1219200" y="5530850"/>
            <a:ext cx="2127250" cy="379413"/>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2000" b="1"/>
              <a:t>6. american(</a:t>
            </a:r>
            <a:r>
              <a:rPr lang="en-GB" altLang="en-US" sz="2000" b="1" i="1"/>
              <a:t>West</a:t>
            </a:r>
            <a:r>
              <a:rPr lang="en-GB" altLang="en-US" sz="2000" b="1"/>
              <a:t>)</a:t>
            </a:r>
          </a:p>
        </p:txBody>
      </p:sp>
      <p:sp>
        <p:nvSpPr>
          <p:cNvPr id="19465" name="AutoShape 9">
            <a:extLst>
              <a:ext uri="{FF2B5EF4-FFF2-40B4-BE49-F238E27FC236}">
                <a16:creationId xmlns:a16="http://schemas.microsoft.com/office/drawing/2014/main" id="{486E66A2-C431-440A-A27C-21C9FAFE5B1B}"/>
              </a:ext>
            </a:extLst>
          </p:cNvPr>
          <p:cNvSpPr>
            <a:spLocks noChangeArrowheads="1"/>
          </p:cNvSpPr>
          <p:nvPr/>
        </p:nvSpPr>
        <p:spPr bwMode="auto">
          <a:xfrm>
            <a:off x="1219200" y="3810000"/>
            <a:ext cx="2841625" cy="379413"/>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2000" b="1"/>
              <a:t>2. enemy(</a:t>
            </a:r>
            <a:r>
              <a:rPr lang="en-GB" altLang="en-US" sz="2000" b="1" i="1"/>
              <a:t>Nono</a:t>
            </a:r>
            <a:r>
              <a:rPr lang="en-GB" altLang="en-US" sz="2000" b="1"/>
              <a:t>,</a:t>
            </a:r>
            <a:r>
              <a:rPr lang="en-GB" altLang="en-US" sz="2000" b="1" i="1"/>
              <a:t>America</a:t>
            </a:r>
            <a:r>
              <a:rPr lang="en-GB" altLang="en-US" sz="2000" b="1"/>
              <a:t>)</a:t>
            </a:r>
          </a:p>
        </p:txBody>
      </p:sp>
      <p:grpSp>
        <p:nvGrpSpPr>
          <p:cNvPr id="19466" name="Group 10">
            <a:extLst>
              <a:ext uri="{FF2B5EF4-FFF2-40B4-BE49-F238E27FC236}">
                <a16:creationId xmlns:a16="http://schemas.microsoft.com/office/drawing/2014/main" id="{D27E6006-943A-4F51-AF6C-DB3035E2C878}"/>
              </a:ext>
            </a:extLst>
          </p:cNvPr>
          <p:cNvGrpSpPr>
            <a:grpSpLocks/>
          </p:cNvGrpSpPr>
          <p:nvPr/>
        </p:nvGrpSpPr>
        <p:grpSpPr bwMode="auto">
          <a:xfrm>
            <a:off x="4800600" y="4205288"/>
            <a:ext cx="3151188" cy="395287"/>
            <a:chOff x="3024" y="2649"/>
            <a:chExt cx="1985" cy="249"/>
          </a:xfrm>
        </p:grpSpPr>
        <p:sp>
          <p:nvSpPr>
            <p:cNvPr id="19467" name="AutoShape 11">
              <a:extLst>
                <a:ext uri="{FF2B5EF4-FFF2-40B4-BE49-F238E27FC236}">
                  <a16:creationId xmlns:a16="http://schemas.microsoft.com/office/drawing/2014/main" id="{E8A9B0D9-BA4A-4A59-A803-53ECC20B311A}"/>
                </a:ext>
              </a:extLst>
            </p:cNvPr>
            <p:cNvSpPr>
              <a:spLocks noChangeArrowheads="1"/>
            </p:cNvSpPr>
            <p:nvPr/>
          </p:nvSpPr>
          <p:spPr bwMode="auto">
            <a:xfrm>
              <a:off x="3744" y="2649"/>
              <a:ext cx="1266" cy="250"/>
            </a:xfrm>
            <a:prstGeom prst="roundRect">
              <a:avLst>
                <a:gd name="adj" fmla="val 39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2000" b="1" i="1">
                  <a:solidFill>
                    <a:srgbClr val="CC3300"/>
                  </a:solidFill>
                </a:rPr>
                <a:t>Must be in HNF!</a:t>
              </a:r>
            </a:p>
          </p:txBody>
        </p:sp>
        <p:sp>
          <p:nvSpPr>
            <p:cNvPr id="19468" name="Line 12">
              <a:extLst>
                <a:ext uri="{FF2B5EF4-FFF2-40B4-BE49-F238E27FC236}">
                  <a16:creationId xmlns:a16="http://schemas.microsoft.com/office/drawing/2014/main" id="{0791D712-A60F-4DA0-ADC5-457D6F43E4DE}"/>
                </a:ext>
              </a:extLst>
            </p:cNvPr>
            <p:cNvSpPr>
              <a:spLocks noChangeShapeType="1"/>
            </p:cNvSpPr>
            <p:nvPr/>
          </p:nvSpPr>
          <p:spPr bwMode="auto">
            <a:xfrm flipH="1">
              <a:off x="3023" y="2784"/>
              <a:ext cx="674" cy="1"/>
            </a:xfrm>
            <a:prstGeom prst="line">
              <a:avLst/>
            </a:prstGeom>
            <a:noFill/>
            <a:ln w="3816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9469" name="Group 13">
            <a:extLst>
              <a:ext uri="{FF2B5EF4-FFF2-40B4-BE49-F238E27FC236}">
                <a16:creationId xmlns:a16="http://schemas.microsoft.com/office/drawing/2014/main" id="{C2C77CDC-9BC7-4690-B47F-3FACABFB2BF7}"/>
              </a:ext>
            </a:extLst>
          </p:cNvPr>
          <p:cNvGrpSpPr>
            <a:grpSpLocks/>
          </p:cNvGrpSpPr>
          <p:nvPr/>
        </p:nvGrpSpPr>
        <p:grpSpPr bwMode="auto">
          <a:xfrm>
            <a:off x="1219200" y="4495800"/>
            <a:ext cx="7132638" cy="766763"/>
            <a:chOff x="768" y="2832"/>
            <a:chExt cx="4493" cy="483"/>
          </a:xfrm>
        </p:grpSpPr>
        <p:sp>
          <p:nvSpPr>
            <p:cNvPr id="19470" name="AutoShape 14">
              <a:extLst>
                <a:ext uri="{FF2B5EF4-FFF2-40B4-BE49-F238E27FC236}">
                  <a16:creationId xmlns:a16="http://schemas.microsoft.com/office/drawing/2014/main" id="{D199CDC5-99C4-42FA-94C6-8D892C2B3C63}"/>
                </a:ext>
              </a:extLst>
            </p:cNvPr>
            <p:cNvSpPr>
              <a:spLocks noChangeArrowheads="1"/>
            </p:cNvSpPr>
            <p:nvPr/>
          </p:nvSpPr>
          <p:spPr bwMode="auto">
            <a:xfrm>
              <a:off x="768" y="2884"/>
              <a:ext cx="1276" cy="431"/>
            </a:xfrm>
            <a:prstGeom prst="roundRect">
              <a:avLst>
                <a:gd name="adj" fmla="val 22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2000" b="1"/>
                <a:t>3. owns(</a:t>
              </a:r>
              <a:r>
                <a:rPr lang="en-GB" altLang="en-US" sz="2000" b="1" i="1"/>
                <a:t>Nono,M</a:t>
              </a:r>
              <a:r>
                <a:rPr lang="en-GB" altLang="en-US" sz="2000" b="1"/>
                <a:t>)</a:t>
              </a:r>
            </a:p>
            <a:p>
              <a:pPr eaLnBrk="1" hangingPunct="1">
                <a:buClr>
                  <a:srgbClr val="000000"/>
                </a:buClr>
                <a:buSzPct val="75000"/>
                <a:buFont typeface="Times New Roman" panose="02020603050405020304" pitchFamily="18" charset="0"/>
                <a:buNone/>
              </a:pPr>
              <a:r>
                <a:rPr lang="en-GB" altLang="en-US" sz="2000" b="1"/>
                <a:t>4. missile(</a:t>
              </a:r>
              <a:r>
                <a:rPr lang="en-GB" altLang="en-US" sz="2000" b="1" i="1"/>
                <a:t>M</a:t>
              </a:r>
              <a:r>
                <a:rPr lang="en-GB" altLang="en-US" sz="2000" b="1"/>
                <a:t>)</a:t>
              </a:r>
            </a:p>
          </p:txBody>
        </p:sp>
        <p:sp>
          <p:nvSpPr>
            <p:cNvPr id="19471" name="AutoShape 15">
              <a:extLst>
                <a:ext uri="{FF2B5EF4-FFF2-40B4-BE49-F238E27FC236}">
                  <a16:creationId xmlns:a16="http://schemas.microsoft.com/office/drawing/2014/main" id="{245549ED-0EBD-4B26-A61A-835F0FFBDA26}"/>
                </a:ext>
              </a:extLst>
            </p:cNvPr>
            <p:cNvSpPr>
              <a:spLocks noChangeArrowheads="1"/>
            </p:cNvSpPr>
            <p:nvPr/>
          </p:nvSpPr>
          <p:spPr bwMode="auto">
            <a:xfrm>
              <a:off x="3745" y="2832"/>
              <a:ext cx="1516" cy="442"/>
            </a:xfrm>
            <a:prstGeom prst="roundRect">
              <a:avLst>
                <a:gd name="adj" fmla="val 22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2000" b="1" i="1">
                  <a:solidFill>
                    <a:srgbClr val="CC3300"/>
                  </a:solidFill>
                </a:rPr>
                <a:t>Use EE and generate</a:t>
              </a:r>
              <a:br>
                <a:rPr lang="en-GB" altLang="en-US" sz="2000" b="1" i="1">
                  <a:solidFill>
                    <a:srgbClr val="CC3300"/>
                  </a:solidFill>
                </a:rPr>
              </a:br>
              <a:r>
                <a:rPr lang="en-GB" altLang="en-US" sz="2000" b="1" i="1">
                  <a:solidFill>
                    <a:srgbClr val="CC3300"/>
                  </a:solidFill>
                </a:rPr>
                <a:t>2 sentences</a:t>
              </a:r>
            </a:p>
          </p:txBody>
        </p:sp>
        <p:sp>
          <p:nvSpPr>
            <p:cNvPr id="19472" name="Line 16">
              <a:extLst>
                <a:ext uri="{FF2B5EF4-FFF2-40B4-BE49-F238E27FC236}">
                  <a16:creationId xmlns:a16="http://schemas.microsoft.com/office/drawing/2014/main" id="{41AEC914-80B8-4862-ABDC-4DA6C1390D91}"/>
                </a:ext>
              </a:extLst>
            </p:cNvPr>
            <p:cNvSpPr>
              <a:spLocks noChangeShapeType="1"/>
            </p:cNvSpPr>
            <p:nvPr/>
          </p:nvSpPr>
          <p:spPr bwMode="auto">
            <a:xfrm>
              <a:off x="2352" y="3024"/>
              <a:ext cx="1344" cy="1"/>
            </a:xfrm>
            <a:prstGeom prst="line">
              <a:avLst/>
            </a:prstGeom>
            <a:noFill/>
            <a:ln w="38160">
              <a:solidFill>
                <a:srgbClr val="CC33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473" name="Line 17">
              <a:extLst>
                <a:ext uri="{FF2B5EF4-FFF2-40B4-BE49-F238E27FC236}">
                  <a16:creationId xmlns:a16="http://schemas.microsoft.com/office/drawing/2014/main" id="{E9A867DD-08B0-4AC4-8B10-E45893B0CEA7}"/>
                </a:ext>
              </a:extLst>
            </p:cNvPr>
            <p:cNvSpPr>
              <a:spLocks noChangeShapeType="1"/>
            </p:cNvSpPr>
            <p:nvPr/>
          </p:nvSpPr>
          <p:spPr bwMode="auto">
            <a:xfrm flipH="1">
              <a:off x="2159" y="3024"/>
              <a:ext cx="1538" cy="192"/>
            </a:xfrm>
            <a:prstGeom prst="line">
              <a:avLst/>
            </a:prstGeom>
            <a:noFill/>
            <a:ln w="38160">
              <a:solidFill>
                <a:srgbClr val="CC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2" name="Audio 1">
            <a:hlinkClick r:id="" action="ppaction://media"/>
            <a:extLst>
              <a:ext uri="{FF2B5EF4-FFF2-40B4-BE49-F238E27FC236}">
                <a16:creationId xmlns:a16="http://schemas.microsoft.com/office/drawing/2014/main" id="{82342182-0053-473E-9407-59C68663FED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307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D5B79903-8F16-4C2A-9D7C-7CFE2C360FAF}"/>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t>Ways to apply GMP</a:t>
            </a:r>
          </a:p>
        </p:txBody>
      </p:sp>
      <p:sp>
        <p:nvSpPr>
          <p:cNvPr id="21506" name="Rectangle 2">
            <a:extLst>
              <a:ext uri="{FF2B5EF4-FFF2-40B4-BE49-F238E27FC236}">
                <a16:creationId xmlns:a16="http://schemas.microsoft.com/office/drawing/2014/main" id="{103BD1A8-662A-4374-97AD-F51B004AB326}"/>
              </a:ext>
            </a:extLst>
          </p:cNvPr>
          <p:cNvSpPr>
            <a:spLocks noGrp="1" noChangeArrowheads="1"/>
          </p:cNvSpPr>
          <p:nvPr>
            <p:ph type="body" idx="1"/>
          </p:nvPr>
        </p:nvSpPr>
        <p:spPr>
          <a:xfrm>
            <a:off x="228600" y="2057400"/>
            <a:ext cx="8534400" cy="3657600"/>
          </a:xfrm>
          <a:ln/>
        </p:spPr>
        <p:txBody>
          <a:bodyPr lIns="90000" tIns="46800" rIns="90000" bIns="46800"/>
          <a:lstStyle/>
          <a:p>
            <a:pPr>
              <a:lnSpc>
                <a:spcPct val="9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Deduction as forward chaining adds all sentences that can be inferred – it is both sound and complete (but slow) &amp; has been used for some databases.</a:t>
            </a:r>
          </a:p>
          <a:p>
            <a:pPr>
              <a:lnSpc>
                <a:spcPct val="93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Deduction as backward chaining starts with a goal and tries to search backward, trying to prove the premises of rules as subgoals; it is faster but incomplete.</a:t>
            </a:r>
          </a:p>
          <a:p>
            <a:pPr>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Resolution is an alternative strategy where the negation of a goal is added to (a CNF version of) a KB and then to prove the KB+ is unsatisfiable we find &amp; remove complementary literals, one at a time</a:t>
            </a:r>
            <a:r>
              <a:rPr lang="en-GB" altLang="en-US" sz="2800" dirty="0"/>
              <a:t>.</a:t>
            </a:r>
          </a:p>
        </p:txBody>
      </p:sp>
      <p:pic>
        <p:nvPicPr>
          <p:cNvPr id="3" name="Audio 2">
            <a:hlinkClick r:id="" action="ppaction://media"/>
            <a:extLst>
              <a:ext uri="{FF2B5EF4-FFF2-40B4-BE49-F238E27FC236}">
                <a16:creationId xmlns:a16="http://schemas.microsoft.com/office/drawing/2014/main" id="{8284167E-87F8-432B-AA59-DE51B2AAF26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608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415D1C1B-2A57-466A-807E-FF3C6D5A16DD}"/>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Forward Chaining with GMP</a:t>
            </a:r>
          </a:p>
        </p:txBody>
      </p:sp>
      <p:grpSp>
        <p:nvGrpSpPr>
          <p:cNvPr id="20482" name="Group 2">
            <a:extLst>
              <a:ext uri="{FF2B5EF4-FFF2-40B4-BE49-F238E27FC236}">
                <a16:creationId xmlns:a16="http://schemas.microsoft.com/office/drawing/2014/main" id="{2E30837E-2BDB-494A-9653-66F02C9F1ED9}"/>
              </a:ext>
            </a:extLst>
          </p:cNvPr>
          <p:cNvGrpSpPr>
            <a:grpSpLocks/>
          </p:cNvGrpSpPr>
          <p:nvPr/>
        </p:nvGrpSpPr>
        <p:grpSpPr bwMode="auto">
          <a:xfrm>
            <a:off x="1217613" y="2057400"/>
            <a:ext cx="1727200" cy="385763"/>
            <a:chOff x="767" y="1296"/>
            <a:chExt cx="1088" cy="243"/>
          </a:xfrm>
        </p:grpSpPr>
        <p:sp>
          <p:nvSpPr>
            <p:cNvPr id="20483" name="AutoShape 3">
              <a:extLst>
                <a:ext uri="{FF2B5EF4-FFF2-40B4-BE49-F238E27FC236}">
                  <a16:creationId xmlns:a16="http://schemas.microsoft.com/office/drawing/2014/main" id="{FB9A7E2C-886A-49FE-99AC-2B513E74CC69}"/>
                </a:ext>
              </a:extLst>
            </p:cNvPr>
            <p:cNvSpPr>
              <a:spLocks noChangeArrowheads="1"/>
            </p:cNvSpPr>
            <p:nvPr/>
          </p:nvSpPr>
          <p:spPr bwMode="auto">
            <a:xfrm>
              <a:off x="767" y="1296"/>
              <a:ext cx="1088"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0484" name="AutoShape 4">
              <a:extLst>
                <a:ext uri="{FF2B5EF4-FFF2-40B4-BE49-F238E27FC236}">
                  <a16:creationId xmlns:a16="http://schemas.microsoft.com/office/drawing/2014/main" id="{45839AE8-8850-40C1-9A19-3A133EF7D1B7}"/>
                </a:ext>
              </a:extLst>
            </p:cNvPr>
            <p:cNvSpPr>
              <a:spLocks noChangeArrowheads="1"/>
            </p:cNvSpPr>
            <p:nvPr/>
          </p:nvSpPr>
          <p:spPr bwMode="auto">
            <a:xfrm>
              <a:off x="767" y="1296"/>
              <a:ext cx="1076" cy="221"/>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american(</a:t>
              </a:r>
              <a:r>
                <a:rPr lang="en-GB" altLang="en-US" sz="1800" b="1" i="1"/>
                <a:t>West</a:t>
              </a:r>
              <a:r>
                <a:rPr lang="en-GB" altLang="en-US" sz="1800" b="1"/>
                <a:t>)</a:t>
              </a:r>
            </a:p>
          </p:txBody>
        </p:sp>
      </p:grpSp>
      <p:grpSp>
        <p:nvGrpSpPr>
          <p:cNvPr id="20485" name="Group 5">
            <a:extLst>
              <a:ext uri="{FF2B5EF4-FFF2-40B4-BE49-F238E27FC236}">
                <a16:creationId xmlns:a16="http://schemas.microsoft.com/office/drawing/2014/main" id="{52E5CBAF-2C9F-4C4F-9098-E9D5CF8E9B6A}"/>
              </a:ext>
            </a:extLst>
          </p:cNvPr>
          <p:cNvGrpSpPr>
            <a:grpSpLocks/>
          </p:cNvGrpSpPr>
          <p:nvPr/>
        </p:nvGrpSpPr>
        <p:grpSpPr bwMode="auto">
          <a:xfrm>
            <a:off x="3122613" y="2057400"/>
            <a:ext cx="1217612" cy="384175"/>
            <a:chOff x="1967" y="1296"/>
            <a:chExt cx="767" cy="242"/>
          </a:xfrm>
        </p:grpSpPr>
        <p:sp>
          <p:nvSpPr>
            <p:cNvPr id="20486" name="AutoShape 6">
              <a:extLst>
                <a:ext uri="{FF2B5EF4-FFF2-40B4-BE49-F238E27FC236}">
                  <a16:creationId xmlns:a16="http://schemas.microsoft.com/office/drawing/2014/main" id="{0BF5E20B-D4C4-480D-BE26-0DF1C038AB4A}"/>
                </a:ext>
              </a:extLst>
            </p:cNvPr>
            <p:cNvSpPr>
              <a:spLocks noChangeArrowheads="1"/>
            </p:cNvSpPr>
            <p:nvPr/>
          </p:nvSpPr>
          <p:spPr bwMode="auto">
            <a:xfrm>
              <a:off x="1967" y="1296"/>
              <a:ext cx="768"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0487" name="AutoShape 7">
              <a:extLst>
                <a:ext uri="{FF2B5EF4-FFF2-40B4-BE49-F238E27FC236}">
                  <a16:creationId xmlns:a16="http://schemas.microsoft.com/office/drawing/2014/main" id="{F688619A-9E72-4EB6-A334-02ADEAA2108C}"/>
                </a:ext>
              </a:extLst>
            </p:cNvPr>
            <p:cNvSpPr>
              <a:spLocks noChangeArrowheads="1"/>
            </p:cNvSpPr>
            <p:nvPr/>
          </p:nvSpPr>
          <p:spPr bwMode="auto">
            <a:xfrm>
              <a:off x="1967" y="1296"/>
              <a:ext cx="768" cy="243"/>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missile(</a:t>
              </a:r>
              <a:r>
                <a:rPr lang="en-GB" altLang="en-US" sz="1800" b="1" i="1"/>
                <a:t>M</a:t>
              </a:r>
              <a:r>
                <a:rPr lang="en-GB" altLang="en-US" sz="1800" b="1"/>
                <a:t>)</a:t>
              </a:r>
            </a:p>
          </p:txBody>
        </p:sp>
      </p:grpSp>
      <p:grpSp>
        <p:nvGrpSpPr>
          <p:cNvPr id="20488" name="Group 8">
            <a:extLst>
              <a:ext uri="{FF2B5EF4-FFF2-40B4-BE49-F238E27FC236}">
                <a16:creationId xmlns:a16="http://schemas.microsoft.com/office/drawing/2014/main" id="{E0B0416F-20D1-4884-A674-43BDF37332ED}"/>
              </a:ext>
            </a:extLst>
          </p:cNvPr>
          <p:cNvGrpSpPr>
            <a:grpSpLocks/>
          </p:cNvGrpSpPr>
          <p:nvPr/>
        </p:nvGrpSpPr>
        <p:grpSpPr bwMode="auto">
          <a:xfrm>
            <a:off x="4570413" y="2057400"/>
            <a:ext cx="1631950" cy="385763"/>
            <a:chOff x="2879" y="1296"/>
            <a:chExt cx="1028" cy="243"/>
          </a:xfrm>
        </p:grpSpPr>
        <p:sp>
          <p:nvSpPr>
            <p:cNvPr id="20489" name="AutoShape 9">
              <a:extLst>
                <a:ext uri="{FF2B5EF4-FFF2-40B4-BE49-F238E27FC236}">
                  <a16:creationId xmlns:a16="http://schemas.microsoft.com/office/drawing/2014/main" id="{7C670185-AC71-4C98-9483-4353ECBAEFEB}"/>
                </a:ext>
              </a:extLst>
            </p:cNvPr>
            <p:cNvSpPr>
              <a:spLocks noChangeArrowheads="1"/>
            </p:cNvSpPr>
            <p:nvPr/>
          </p:nvSpPr>
          <p:spPr bwMode="auto">
            <a:xfrm>
              <a:off x="2879" y="1296"/>
              <a:ext cx="1028"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0490" name="AutoShape 10">
              <a:extLst>
                <a:ext uri="{FF2B5EF4-FFF2-40B4-BE49-F238E27FC236}">
                  <a16:creationId xmlns:a16="http://schemas.microsoft.com/office/drawing/2014/main" id="{EFCCFDB7-7A17-456C-80FD-BA4821DE0672}"/>
                </a:ext>
              </a:extLst>
            </p:cNvPr>
            <p:cNvSpPr>
              <a:spLocks noChangeArrowheads="1"/>
            </p:cNvSpPr>
            <p:nvPr/>
          </p:nvSpPr>
          <p:spPr bwMode="auto">
            <a:xfrm>
              <a:off x="2879" y="1296"/>
              <a:ext cx="1016" cy="221"/>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owns(</a:t>
              </a:r>
              <a:r>
                <a:rPr lang="en-GB" altLang="en-US" sz="1800" b="1" i="1"/>
                <a:t>Nono,M</a:t>
              </a:r>
              <a:r>
                <a:rPr lang="en-GB" altLang="en-US" sz="1800" b="1"/>
                <a:t>)</a:t>
              </a:r>
            </a:p>
          </p:txBody>
        </p:sp>
      </p:grpSp>
      <p:grpSp>
        <p:nvGrpSpPr>
          <p:cNvPr id="20491" name="Group 11">
            <a:extLst>
              <a:ext uri="{FF2B5EF4-FFF2-40B4-BE49-F238E27FC236}">
                <a16:creationId xmlns:a16="http://schemas.microsoft.com/office/drawing/2014/main" id="{96DF84C2-000B-4811-A637-AEB7F9DB1ABF}"/>
              </a:ext>
            </a:extLst>
          </p:cNvPr>
          <p:cNvGrpSpPr>
            <a:grpSpLocks/>
          </p:cNvGrpSpPr>
          <p:nvPr/>
        </p:nvGrpSpPr>
        <p:grpSpPr bwMode="auto">
          <a:xfrm>
            <a:off x="6399213" y="2057400"/>
            <a:ext cx="2368550" cy="385763"/>
            <a:chOff x="4031" y="1296"/>
            <a:chExt cx="1492" cy="243"/>
          </a:xfrm>
        </p:grpSpPr>
        <p:sp>
          <p:nvSpPr>
            <p:cNvPr id="20492" name="AutoShape 12">
              <a:extLst>
                <a:ext uri="{FF2B5EF4-FFF2-40B4-BE49-F238E27FC236}">
                  <a16:creationId xmlns:a16="http://schemas.microsoft.com/office/drawing/2014/main" id="{A6655B43-3DAC-4637-B4AD-C96A76C5E961}"/>
                </a:ext>
              </a:extLst>
            </p:cNvPr>
            <p:cNvSpPr>
              <a:spLocks noChangeArrowheads="1"/>
            </p:cNvSpPr>
            <p:nvPr/>
          </p:nvSpPr>
          <p:spPr bwMode="auto">
            <a:xfrm>
              <a:off x="4031" y="1296"/>
              <a:ext cx="1492"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0493" name="AutoShape 13">
              <a:extLst>
                <a:ext uri="{FF2B5EF4-FFF2-40B4-BE49-F238E27FC236}">
                  <a16:creationId xmlns:a16="http://schemas.microsoft.com/office/drawing/2014/main" id="{91BFD1DC-9071-43C1-98EC-B6FE790982F0}"/>
                </a:ext>
              </a:extLst>
            </p:cNvPr>
            <p:cNvSpPr>
              <a:spLocks noChangeArrowheads="1"/>
            </p:cNvSpPr>
            <p:nvPr/>
          </p:nvSpPr>
          <p:spPr bwMode="auto">
            <a:xfrm>
              <a:off x="4031" y="1296"/>
              <a:ext cx="1480" cy="221"/>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enemy(</a:t>
              </a:r>
              <a:r>
                <a:rPr lang="en-GB" altLang="en-US" sz="1800" b="1" i="1"/>
                <a:t>Nono,America</a:t>
              </a:r>
              <a:r>
                <a:rPr lang="en-GB" altLang="en-US" sz="1800" b="1"/>
                <a:t>)</a:t>
              </a:r>
            </a:p>
          </p:txBody>
        </p:sp>
      </p:grpSp>
      <p:grpSp>
        <p:nvGrpSpPr>
          <p:cNvPr id="20494" name="Group 14">
            <a:extLst>
              <a:ext uri="{FF2B5EF4-FFF2-40B4-BE49-F238E27FC236}">
                <a16:creationId xmlns:a16="http://schemas.microsoft.com/office/drawing/2014/main" id="{9698611C-9049-436E-BE5C-3A191427DD21}"/>
              </a:ext>
            </a:extLst>
          </p:cNvPr>
          <p:cNvGrpSpPr>
            <a:grpSpLocks/>
          </p:cNvGrpSpPr>
          <p:nvPr/>
        </p:nvGrpSpPr>
        <p:grpSpPr bwMode="auto">
          <a:xfrm>
            <a:off x="2209800" y="2443163"/>
            <a:ext cx="1903413" cy="2208212"/>
            <a:chOff x="1392" y="1539"/>
            <a:chExt cx="1199" cy="1391"/>
          </a:xfrm>
        </p:grpSpPr>
        <p:grpSp>
          <p:nvGrpSpPr>
            <p:cNvPr id="20495" name="Group 15">
              <a:extLst>
                <a:ext uri="{FF2B5EF4-FFF2-40B4-BE49-F238E27FC236}">
                  <a16:creationId xmlns:a16="http://schemas.microsoft.com/office/drawing/2014/main" id="{BA49F76B-3EFE-4AC1-85EA-5C9CD2E16E2E}"/>
                </a:ext>
              </a:extLst>
            </p:cNvPr>
            <p:cNvGrpSpPr>
              <a:grpSpLocks/>
            </p:cNvGrpSpPr>
            <p:nvPr/>
          </p:nvGrpSpPr>
          <p:grpSpPr bwMode="auto">
            <a:xfrm>
              <a:off x="1458" y="2688"/>
              <a:ext cx="823" cy="242"/>
              <a:chOff x="1458" y="2688"/>
              <a:chExt cx="823" cy="242"/>
            </a:xfrm>
          </p:grpSpPr>
          <p:sp>
            <p:nvSpPr>
              <p:cNvPr id="20496" name="AutoShape 16">
                <a:extLst>
                  <a:ext uri="{FF2B5EF4-FFF2-40B4-BE49-F238E27FC236}">
                    <a16:creationId xmlns:a16="http://schemas.microsoft.com/office/drawing/2014/main" id="{18E3E02E-2B80-48A6-96BC-7D49F70BF400}"/>
                  </a:ext>
                </a:extLst>
              </p:cNvPr>
              <p:cNvSpPr>
                <a:spLocks noChangeArrowheads="1"/>
              </p:cNvSpPr>
              <p:nvPr/>
            </p:nvSpPr>
            <p:spPr bwMode="auto">
              <a:xfrm>
                <a:off x="1458" y="2688"/>
                <a:ext cx="824"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0497" name="AutoShape 17">
                <a:extLst>
                  <a:ext uri="{FF2B5EF4-FFF2-40B4-BE49-F238E27FC236}">
                    <a16:creationId xmlns:a16="http://schemas.microsoft.com/office/drawing/2014/main" id="{64F9F489-F0EA-402F-AEC4-B7D67EA847BA}"/>
                  </a:ext>
                </a:extLst>
              </p:cNvPr>
              <p:cNvSpPr>
                <a:spLocks noChangeArrowheads="1"/>
              </p:cNvSpPr>
              <p:nvPr/>
            </p:nvSpPr>
            <p:spPr bwMode="auto">
              <a:xfrm>
                <a:off x="1458" y="2688"/>
                <a:ext cx="824" cy="243"/>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weapon(</a:t>
                </a:r>
                <a:r>
                  <a:rPr lang="en-GB" altLang="en-US" sz="1800" b="1" i="1"/>
                  <a:t>M</a:t>
                </a:r>
                <a:r>
                  <a:rPr lang="en-GB" altLang="en-US" sz="1800" b="1"/>
                  <a:t>)</a:t>
                </a:r>
              </a:p>
            </p:txBody>
          </p:sp>
        </p:grpSp>
        <p:cxnSp>
          <p:nvCxnSpPr>
            <p:cNvPr id="20498" name="AutoShape 18">
              <a:extLst>
                <a:ext uri="{FF2B5EF4-FFF2-40B4-BE49-F238E27FC236}">
                  <a16:creationId xmlns:a16="http://schemas.microsoft.com/office/drawing/2014/main" id="{A1C1157C-1900-4C92-AC6B-680F975A41C5}"/>
                </a:ext>
              </a:extLst>
            </p:cNvPr>
            <p:cNvCxnSpPr>
              <a:cxnSpLocks noChangeShapeType="1"/>
              <a:stCxn id="20486" idx="2"/>
              <a:endCxn id="20496" idx="0"/>
            </p:cNvCxnSpPr>
            <p:nvPr/>
          </p:nvCxnSpPr>
          <p:spPr bwMode="auto">
            <a:xfrm flipH="1">
              <a:off x="1870" y="1539"/>
              <a:ext cx="481" cy="1149"/>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20499" name="Group 19">
              <a:extLst>
                <a:ext uri="{FF2B5EF4-FFF2-40B4-BE49-F238E27FC236}">
                  <a16:creationId xmlns:a16="http://schemas.microsoft.com/office/drawing/2014/main" id="{694FB2EB-E901-46B8-976F-64BBA3E59E03}"/>
                </a:ext>
              </a:extLst>
            </p:cNvPr>
            <p:cNvGrpSpPr>
              <a:grpSpLocks/>
            </p:cNvGrpSpPr>
            <p:nvPr/>
          </p:nvGrpSpPr>
          <p:grpSpPr bwMode="auto">
            <a:xfrm>
              <a:off x="1392" y="2026"/>
              <a:ext cx="1199" cy="366"/>
              <a:chOff x="1392" y="2026"/>
              <a:chExt cx="1199" cy="366"/>
            </a:xfrm>
          </p:grpSpPr>
          <p:sp>
            <p:nvSpPr>
              <p:cNvPr id="20500" name="AutoShape 20">
                <a:extLst>
                  <a:ext uri="{FF2B5EF4-FFF2-40B4-BE49-F238E27FC236}">
                    <a16:creationId xmlns:a16="http://schemas.microsoft.com/office/drawing/2014/main" id="{8BAD86CD-2461-47FE-A5DB-CE27511AC52B}"/>
                  </a:ext>
                </a:extLst>
              </p:cNvPr>
              <p:cNvSpPr>
                <a:spLocks noChangeArrowheads="1"/>
              </p:cNvSpPr>
              <p:nvPr/>
            </p:nvSpPr>
            <p:spPr bwMode="auto">
              <a:xfrm>
                <a:off x="1392" y="2026"/>
                <a:ext cx="1200" cy="326"/>
              </a:xfrm>
              <a:prstGeom prst="roundRect">
                <a:avLst>
                  <a:gd name="adj" fmla="val 306"/>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501" name="Text Box 21">
                <a:extLst>
                  <a:ext uri="{FF2B5EF4-FFF2-40B4-BE49-F238E27FC236}">
                    <a16:creationId xmlns:a16="http://schemas.microsoft.com/office/drawing/2014/main" id="{4767DDFB-745E-4F74-BD81-167F9D4E34EB}"/>
                  </a:ext>
                </a:extLst>
              </p:cNvPr>
              <p:cNvSpPr txBox="1">
                <a:spLocks noChangeArrowheads="1"/>
              </p:cNvSpPr>
              <p:nvPr/>
            </p:nvSpPr>
            <p:spPr bwMode="auto">
              <a:xfrm>
                <a:off x="1392" y="2026"/>
                <a:ext cx="120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missile(</a:t>
                </a:r>
                <a:r>
                  <a:rPr lang="en-GB" altLang="en-US" sz="1400" i="1"/>
                  <a:t>x</a:t>
                </a:r>
                <a:r>
                  <a:rPr lang="en-GB" altLang="en-US" sz="1400"/>
                  <a:t>) </a:t>
                </a:r>
                <a:r>
                  <a:rPr lang="en-GB" altLang="en-US" sz="1400">
                    <a:latin typeface="Symbol" panose="05050102010706020507" pitchFamily="18" charset="2"/>
                  </a:rPr>
                  <a:t></a:t>
                </a:r>
                <a:r>
                  <a:rPr lang="en-GB" altLang="en-US" sz="1400"/>
                  <a:t> weapon(</a:t>
                </a:r>
                <a:r>
                  <a:rPr lang="en-GB" altLang="en-US" sz="1400" i="1"/>
                  <a:t>x</a:t>
                </a:r>
                <a:r>
                  <a:rPr lang="en-GB" altLang="en-US" sz="1400"/>
                  <a:t>)</a:t>
                </a:r>
                <a:br>
                  <a:rPr lang="en-GB" altLang="en-US" sz="1400"/>
                </a:br>
                <a:r>
                  <a:rPr lang="en-GB" altLang="en-US" sz="1400">
                    <a:solidFill>
                      <a:srgbClr val="CC3300"/>
                    </a:solidFill>
                    <a:latin typeface="Symbol" panose="05050102010706020507" pitchFamily="18" charset="2"/>
                  </a:rPr>
                  <a:t></a:t>
                </a:r>
                <a:r>
                  <a:rPr lang="en-GB" altLang="en-US" sz="1400">
                    <a:solidFill>
                      <a:srgbClr val="CC3300"/>
                    </a:solidFill>
                  </a:rPr>
                  <a:t> = {</a:t>
                </a:r>
                <a:r>
                  <a:rPr lang="en-GB" altLang="en-US" sz="1400" i="1">
                    <a:solidFill>
                      <a:srgbClr val="CC3300"/>
                    </a:solidFill>
                  </a:rPr>
                  <a:t>x/M</a:t>
                </a:r>
                <a:r>
                  <a:rPr lang="en-GB" altLang="en-US" sz="1400">
                    <a:solidFill>
                      <a:srgbClr val="CC3300"/>
                    </a:solidFill>
                  </a:rPr>
                  <a:t>}</a:t>
                </a:r>
              </a:p>
            </p:txBody>
          </p:sp>
        </p:grpSp>
      </p:grpSp>
      <p:grpSp>
        <p:nvGrpSpPr>
          <p:cNvPr id="20502" name="Group 22">
            <a:extLst>
              <a:ext uri="{FF2B5EF4-FFF2-40B4-BE49-F238E27FC236}">
                <a16:creationId xmlns:a16="http://schemas.microsoft.com/office/drawing/2014/main" id="{98B37788-26D0-474E-BAF7-390C7B4D3AE6}"/>
              </a:ext>
            </a:extLst>
          </p:cNvPr>
          <p:cNvGrpSpPr>
            <a:grpSpLocks/>
          </p:cNvGrpSpPr>
          <p:nvPr/>
        </p:nvGrpSpPr>
        <p:grpSpPr bwMode="auto">
          <a:xfrm>
            <a:off x="3732213" y="2443163"/>
            <a:ext cx="2436812" cy="2209800"/>
            <a:chOff x="2351" y="1539"/>
            <a:chExt cx="1535" cy="1392"/>
          </a:xfrm>
        </p:grpSpPr>
        <p:grpSp>
          <p:nvGrpSpPr>
            <p:cNvPr id="20503" name="Group 23">
              <a:extLst>
                <a:ext uri="{FF2B5EF4-FFF2-40B4-BE49-F238E27FC236}">
                  <a16:creationId xmlns:a16="http://schemas.microsoft.com/office/drawing/2014/main" id="{6693BE0E-F21A-453F-926C-42577FB13A66}"/>
                </a:ext>
              </a:extLst>
            </p:cNvPr>
            <p:cNvGrpSpPr>
              <a:grpSpLocks/>
            </p:cNvGrpSpPr>
            <p:nvPr/>
          </p:nvGrpSpPr>
          <p:grpSpPr bwMode="auto">
            <a:xfrm>
              <a:off x="2552" y="2688"/>
              <a:ext cx="1296" cy="243"/>
              <a:chOff x="2552" y="2688"/>
              <a:chExt cx="1296" cy="243"/>
            </a:xfrm>
          </p:grpSpPr>
          <p:sp>
            <p:nvSpPr>
              <p:cNvPr id="20504" name="AutoShape 24">
                <a:extLst>
                  <a:ext uri="{FF2B5EF4-FFF2-40B4-BE49-F238E27FC236}">
                    <a16:creationId xmlns:a16="http://schemas.microsoft.com/office/drawing/2014/main" id="{55A6A815-80B1-4DFE-BE9E-76BE1C959947}"/>
                  </a:ext>
                </a:extLst>
              </p:cNvPr>
              <p:cNvSpPr>
                <a:spLocks noChangeArrowheads="1"/>
              </p:cNvSpPr>
              <p:nvPr/>
            </p:nvSpPr>
            <p:spPr bwMode="auto">
              <a:xfrm>
                <a:off x="2552" y="2688"/>
                <a:ext cx="1296"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0505" name="AutoShape 25">
                <a:extLst>
                  <a:ext uri="{FF2B5EF4-FFF2-40B4-BE49-F238E27FC236}">
                    <a16:creationId xmlns:a16="http://schemas.microsoft.com/office/drawing/2014/main" id="{F97F3957-8BE0-491F-B127-8628AE2A4694}"/>
                  </a:ext>
                </a:extLst>
              </p:cNvPr>
              <p:cNvSpPr>
                <a:spLocks noChangeArrowheads="1"/>
              </p:cNvSpPr>
              <p:nvPr/>
            </p:nvSpPr>
            <p:spPr bwMode="auto">
              <a:xfrm>
                <a:off x="2552" y="2688"/>
                <a:ext cx="1284" cy="221"/>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sells(</a:t>
                </a:r>
                <a:r>
                  <a:rPr lang="en-GB" altLang="en-US" sz="1800" b="1" i="1"/>
                  <a:t>West,M,Nono</a:t>
                </a:r>
                <a:r>
                  <a:rPr lang="en-GB" altLang="en-US" sz="1800" b="1"/>
                  <a:t>)</a:t>
                </a:r>
              </a:p>
            </p:txBody>
          </p:sp>
        </p:grpSp>
        <p:cxnSp>
          <p:nvCxnSpPr>
            <p:cNvPr id="20506" name="AutoShape 26">
              <a:extLst>
                <a:ext uri="{FF2B5EF4-FFF2-40B4-BE49-F238E27FC236}">
                  <a16:creationId xmlns:a16="http://schemas.microsoft.com/office/drawing/2014/main" id="{DDAF0740-8E89-460D-806E-66CD06DEEEAB}"/>
                </a:ext>
              </a:extLst>
            </p:cNvPr>
            <p:cNvCxnSpPr>
              <a:cxnSpLocks noChangeShapeType="1"/>
              <a:stCxn id="20486" idx="2"/>
              <a:endCxn id="20504" idx="0"/>
            </p:cNvCxnSpPr>
            <p:nvPr/>
          </p:nvCxnSpPr>
          <p:spPr bwMode="auto">
            <a:xfrm>
              <a:off x="2351" y="1539"/>
              <a:ext cx="849" cy="1149"/>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507" name="AutoShape 27">
              <a:extLst>
                <a:ext uri="{FF2B5EF4-FFF2-40B4-BE49-F238E27FC236}">
                  <a16:creationId xmlns:a16="http://schemas.microsoft.com/office/drawing/2014/main" id="{07C1CBF8-31F3-421C-9E88-6CA449AAC455}"/>
                </a:ext>
              </a:extLst>
            </p:cNvPr>
            <p:cNvCxnSpPr>
              <a:cxnSpLocks noChangeShapeType="1"/>
              <a:stCxn id="20489" idx="2"/>
              <a:endCxn id="20504" idx="0"/>
            </p:cNvCxnSpPr>
            <p:nvPr/>
          </p:nvCxnSpPr>
          <p:spPr bwMode="auto">
            <a:xfrm flipH="1">
              <a:off x="3200" y="1539"/>
              <a:ext cx="193" cy="1149"/>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20508" name="Group 28">
              <a:extLst>
                <a:ext uri="{FF2B5EF4-FFF2-40B4-BE49-F238E27FC236}">
                  <a16:creationId xmlns:a16="http://schemas.microsoft.com/office/drawing/2014/main" id="{6AFA1A10-F797-474A-8E83-5B71B549C2A1}"/>
                </a:ext>
              </a:extLst>
            </p:cNvPr>
            <p:cNvGrpSpPr>
              <a:grpSpLocks/>
            </p:cNvGrpSpPr>
            <p:nvPr/>
          </p:nvGrpSpPr>
          <p:grpSpPr bwMode="auto">
            <a:xfrm>
              <a:off x="2544" y="1776"/>
              <a:ext cx="1342" cy="460"/>
              <a:chOff x="2544" y="1776"/>
              <a:chExt cx="1342" cy="460"/>
            </a:xfrm>
          </p:grpSpPr>
          <p:sp>
            <p:nvSpPr>
              <p:cNvPr id="20509" name="AutoShape 29">
                <a:extLst>
                  <a:ext uri="{FF2B5EF4-FFF2-40B4-BE49-F238E27FC236}">
                    <a16:creationId xmlns:a16="http://schemas.microsoft.com/office/drawing/2014/main" id="{D80D610F-2AE2-46DB-B196-94AD49EC6A49}"/>
                  </a:ext>
                </a:extLst>
              </p:cNvPr>
              <p:cNvSpPr>
                <a:spLocks noChangeArrowheads="1"/>
              </p:cNvSpPr>
              <p:nvPr/>
            </p:nvSpPr>
            <p:spPr bwMode="auto">
              <a:xfrm>
                <a:off x="2544" y="1776"/>
                <a:ext cx="1342" cy="460"/>
              </a:xfrm>
              <a:prstGeom prst="roundRect">
                <a:avLst>
                  <a:gd name="adj" fmla="val 21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510" name="AutoShape 30">
                <a:extLst>
                  <a:ext uri="{FF2B5EF4-FFF2-40B4-BE49-F238E27FC236}">
                    <a16:creationId xmlns:a16="http://schemas.microsoft.com/office/drawing/2014/main" id="{66701E89-D1A8-4F73-B55A-B1991BA2FC80}"/>
                  </a:ext>
                </a:extLst>
              </p:cNvPr>
              <p:cNvSpPr>
                <a:spLocks noChangeArrowheads="1"/>
              </p:cNvSpPr>
              <p:nvPr/>
            </p:nvSpPr>
            <p:spPr bwMode="auto">
              <a:xfrm>
                <a:off x="2544" y="1776"/>
                <a:ext cx="1342" cy="435"/>
              </a:xfrm>
              <a:prstGeom prst="roundRect">
                <a:avLst>
                  <a:gd name="adj" fmla="val 21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missile(</a:t>
                </a:r>
                <a:r>
                  <a:rPr lang="en-GB" altLang="en-US" sz="1400" i="1"/>
                  <a:t>x</a:t>
                </a:r>
                <a:r>
                  <a:rPr lang="en-GB" altLang="en-US" sz="1400"/>
                  <a:t>) </a:t>
                </a:r>
                <a:r>
                  <a:rPr lang="en-GB" altLang="en-US" sz="1400">
                    <a:latin typeface="Symbol" panose="05050102010706020507" pitchFamily="18" charset="2"/>
                  </a:rPr>
                  <a:t></a:t>
                </a:r>
                <a:r>
                  <a:rPr lang="en-GB" altLang="en-US" sz="1400"/>
                  <a:t> owns(</a:t>
                </a:r>
                <a:r>
                  <a:rPr lang="en-GB" altLang="en-US" sz="1400" i="1"/>
                  <a:t>Nono,x</a:t>
                </a:r>
                <a:r>
                  <a:rPr lang="en-GB" altLang="en-US" sz="1400"/>
                  <a:t>) </a:t>
                </a:r>
                <a:br>
                  <a:rPr lang="en-GB" altLang="en-US" sz="1400"/>
                </a:br>
                <a:r>
                  <a:rPr lang="en-GB" altLang="en-US" sz="1400">
                    <a:latin typeface="Symbol" panose="05050102010706020507" pitchFamily="18" charset="2"/>
                  </a:rPr>
                  <a:t></a:t>
                </a:r>
                <a:r>
                  <a:rPr lang="en-GB" altLang="en-US" sz="1400"/>
                  <a:t> sells(</a:t>
                </a:r>
                <a:r>
                  <a:rPr lang="en-GB" altLang="en-US" sz="1400" i="1"/>
                  <a:t>West,x,Nono</a:t>
                </a:r>
                <a:r>
                  <a:rPr lang="en-GB" altLang="en-US" sz="1400"/>
                  <a:t>)</a:t>
                </a:r>
                <a:br>
                  <a:rPr lang="en-GB" altLang="en-US" sz="1400"/>
                </a:br>
                <a:r>
                  <a:rPr lang="en-GB" altLang="en-US" sz="1400">
                    <a:solidFill>
                      <a:srgbClr val="CC3300"/>
                    </a:solidFill>
                    <a:latin typeface="Symbol" panose="05050102010706020507" pitchFamily="18" charset="2"/>
                  </a:rPr>
                  <a:t></a:t>
                </a:r>
                <a:r>
                  <a:rPr lang="en-GB" altLang="en-US" sz="1400">
                    <a:solidFill>
                      <a:srgbClr val="CC3300"/>
                    </a:solidFill>
                  </a:rPr>
                  <a:t> = {</a:t>
                </a:r>
                <a:r>
                  <a:rPr lang="en-GB" altLang="en-US" sz="1400" i="1">
                    <a:solidFill>
                      <a:srgbClr val="CC3300"/>
                    </a:solidFill>
                  </a:rPr>
                  <a:t>x/M</a:t>
                </a:r>
                <a:r>
                  <a:rPr lang="en-GB" altLang="en-US" sz="1400">
                    <a:solidFill>
                      <a:srgbClr val="CC3300"/>
                    </a:solidFill>
                  </a:rPr>
                  <a:t>}</a:t>
                </a:r>
              </a:p>
            </p:txBody>
          </p:sp>
        </p:grpSp>
      </p:grpSp>
      <p:grpSp>
        <p:nvGrpSpPr>
          <p:cNvPr id="20511" name="Group 31">
            <a:extLst>
              <a:ext uri="{FF2B5EF4-FFF2-40B4-BE49-F238E27FC236}">
                <a16:creationId xmlns:a16="http://schemas.microsoft.com/office/drawing/2014/main" id="{9C2ADAEC-968A-431F-9BCA-E102E8E9D518}"/>
              </a:ext>
            </a:extLst>
          </p:cNvPr>
          <p:cNvGrpSpPr>
            <a:grpSpLocks/>
          </p:cNvGrpSpPr>
          <p:nvPr/>
        </p:nvGrpSpPr>
        <p:grpSpPr bwMode="auto">
          <a:xfrm>
            <a:off x="6400800" y="2443163"/>
            <a:ext cx="2439988" cy="2209800"/>
            <a:chOff x="4032" y="1539"/>
            <a:chExt cx="1537" cy="1392"/>
          </a:xfrm>
        </p:grpSpPr>
        <p:grpSp>
          <p:nvGrpSpPr>
            <p:cNvPr id="20512" name="Group 32">
              <a:extLst>
                <a:ext uri="{FF2B5EF4-FFF2-40B4-BE49-F238E27FC236}">
                  <a16:creationId xmlns:a16="http://schemas.microsoft.com/office/drawing/2014/main" id="{170E35C7-5D69-4ACB-8B90-AF649EDBD5EF}"/>
                </a:ext>
              </a:extLst>
            </p:cNvPr>
            <p:cNvGrpSpPr>
              <a:grpSpLocks/>
            </p:cNvGrpSpPr>
            <p:nvPr/>
          </p:nvGrpSpPr>
          <p:grpSpPr bwMode="auto">
            <a:xfrm>
              <a:off x="4096" y="2688"/>
              <a:ext cx="952" cy="243"/>
              <a:chOff x="4096" y="2688"/>
              <a:chExt cx="952" cy="243"/>
            </a:xfrm>
          </p:grpSpPr>
          <p:sp>
            <p:nvSpPr>
              <p:cNvPr id="20513" name="AutoShape 33">
                <a:extLst>
                  <a:ext uri="{FF2B5EF4-FFF2-40B4-BE49-F238E27FC236}">
                    <a16:creationId xmlns:a16="http://schemas.microsoft.com/office/drawing/2014/main" id="{16339A53-CE32-473B-996A-B42D7A6C00C3}"/>
                  </a:ext>
                </a:extLst>
              </p:cNvPr>
              <p:cNvSpPr>
                <a:spLocks noChangeArrowheads="1"/>
              </p:cNvSpPr>
              <p:nvPr/>
            </p:nvSpPr>
            <p:spPr bwMode="auto">
              <a:xfrm>
                <a:off x="4096" y="2688"/>
                <a:ext cx="952"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0514" name="AutoShape 34">
                <a:extLst>
                  <a:ext uri="{FF2B5EF4-FFF2-40B4-BE49-F238E27FC236}">
                    <a16:creationId xmlns:a16="http://schemas.microsoft.com/office/drawing/2014/main" id="{EBFFA278-D523-499B-BE8D-B8005DC6B28F}"/>
                  </a:ext>
                </a:extLst>
              </p:cNvPr>
              <p:cNvSpPr>
                <a:spLocks noChangeArrowheads="1"/>
              </p:cNvSpPr>
              <p:nvPr/>
            </p:nvSpPr>
            <p:spPr bwMode="auto">
              <a:xfrm>
                <a:off x="4096" y="2688"/>
                <a:ext cx="940" cy="221"/>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hostile(</a:t>
                </a:r>
                <a:r>
                  <a:rPr lang="en-GB" altLang="en-US" sz="1800" b="1" i="1"/>
                  <a:t>Nono</a:t>
                </a:r>
                <a:r>
                  <a:rPr lang="en-GB" altLang="en-US" sz="1800" b="1"/>
                  <a:t>)</a:t>
                </a:r>
              </a:p>
            </p:txBody>
          </p:sp>
        </p:grpSp>
        <p:cxnSp>
          <p:nvCxnSpPr>
            <p:cNvPr id="20515" name="AutoShape 35">
              <a:extLst>
                <a:ext uri="{FF2B5EF4-FFF2-40B4-BE49-F238E27FC236}">
                  <a16:creationId xmlns:a16="http://schemas.microsoft.com/office/drawing/2014/main" id="{B890817D-1082-4229-AC42-D01ECF02328F}"/>
                </a:ext>
              </a:extLst>
            </p:cNvPr>
            <p:cNvCxnSpPr>
              <a:cxnSpLocks noChangeShapeType="1"/>
              <a:stCxn id="20492" idx="2"/>
              <a:endCxn id="20513" idx="0"/>
            </p:cNvCxnSpPr>
            <p:nvPr/>
          </p:nvCxnSpPr>
          <p:spPr bwMode="auto">
            <a:xfrm flipH="1">
              <a:off x="4572" y="1539"/>
              <a:ext cx="205" cy="1149"/>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20516" name="Group 36">
              <a:extLst>
                <a:ext uri="{FF2B5EF4-FFF2-40B4-BE49-F238E27FC236}">
                  <a16:creationId xmlns:a16="http://schemas.microsoft.com/office/drawing/2014/main" id="{646AE0E2-0EF6-4A12-88D6-850F65999050}"/>
                </a:ext>
              </a:extLst>
            </p:cNvPr>
            <p:cNvGrpSpPr>
              <a:grpSpLocks/>
            </p:cNvGrpSpPr>
            <p:nvPr/>
          </p:nvGrpSpPr>
          <p:grpSpPr bwMode="auto">
            <a:xfrm>
              <a:off x="4032" y="1920"/>
              <a:ext cx="1537" cy="326"/>
              <a:chOff x="4032" y="1920"/>
              <a:chExt cx="1537" cy="326"/>
            </a:xfrm>
          </p:grpSpPr>
          <p:sp>
            <p:nvSpPr>
              <p:cNvPr id="20517" name="AutoShape 37">
                <a:extLst>
                  <a:ext uri="{FF2B5EF4-FFF2-40B4-BE49-F238E27FC236}">
                    <a16:creationId xmlns:a16="http://schemas.microsoft.com/office/drawing/2014/main" id="{E5E124EE-3013-4D07-87C3-B883AA14896E}"/>
                  </a:ext>
                </a:extLst>
              </p:cNvPr>
              <p:cNvSpPr>
                <a:spLocks noChangeArrowheads="1"/>
              </p:cNvSpPr>
              <p:nvPr/>
            </p:nvSpPr>
            <p:spPr bwMode="auto">
              <a:xfrm>
                <a:off x="4032" y="1920"/>
                <a:ext cx="1537" cy="326"/>
              </a:xfrm>
              <a:prstGeom prst="roundRect">
                <a:avLst>
                  <a:gd name="adj" fmla="val 306"/>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518" name="AutoShape 38">
                <a:extLst>
                  <a:ext uri="{FF2B5EF4-FFF2-40B4-BE49-F238E27FC236}">
                    <a16:creationId xmlns:a16="http://schemas.microsoft.com/office/drawing/2014/main" id="{6FBE5939-816B-466A-979E-0848AF4DE6F1}"/>
                  </a:ext>
                </a:extLst>
              </p:cNvPr>
              <p:cNvSpPr>
                <a:spLocks noChangeArrowheads="1"/>
              </p:cNvSpPr>
              <p:nvPr/>
            </p:nvSpPr>
            <p:spPr bwMode="auto">
              <a:xfrm>
                <a:off x="4032" y="1920"/>
                <a:ext cx="1537" cy="319"/>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enemy(</a:t>
                </a:r>
                <a:r>
                  <a:rPr lang="en-GB" altLang="en-US" sz="1400" i="1"/>
                  <a:t>x,America</a:t>
                </a:r>
                <a:r>
                  <a:rPr lang="en-GB" altLang="en-US" sz="1400"/>
                  <a:t>) </a:t>
                </a:r>
                <a:r>
                  <a:rPr lang="en-GB" altLang="en-US" sz="1400">
                    <a:latin typeface="Symbol" panose="05050102010706020507" pitchFamily="18" charset="2"/>
                  </a:rPr>
                  <a:t></a:t>
                </a:r>
                <a:r>
                  <a:rPr lang="en-GB" altLang="en-US" sz="1400"/>
                  <a:t> hostile(</a:t>
                </a:r>
                <a:r>
                  <a:rPr lang="en-GB" altLang="en-US" sz="1400" i="1"/>
                  <a:t>x</a:t>
                </a:r>
                <a:r>
                  <a:rPr lang="en-GB" altLang="en-US" sz="1400"/>
                  <a:t>)</a:t>
                </a:r>
              </a:p>
              <a:p>
                <a:pPr algn="ct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a:t>
                </a:r>
                <a:r>
                  <a:rPr lang="en-GB" altLang="en-US" sz="1400" i="1">
                    <a:solidFill>
                      <a:srgbClr val="CC3300"/>
                    </a:solidFill>
                  </a:rPr>
                  <a:t>x/Nono</a:t>
                </a:r>
                <a:r>
                  <a:rPr lang="en-GB" altLang="en-US" sz="1400">
                    <a:solidFill>
                      <a:srgbClr val="CC3300"/>
                    </a:solidFill>
                  </a:rPr>
                  <a:t>}</a:t>
                </a:r>
              </a:p>
            </p:txBody>
          </p:sp>
        </p:grpSp>
      </p:grpSp>
      <p:grpSp>
        <p:nvGrpSpPr>
          <p:cNvPr id="20519" name="Group 39">
            <a:extLst>
              <a:ext uri="{FF2B5EF4-FFF2-40B4-BE49-F238E27FC236}">
                <a16:creationId xmlns:a16="http://schemas.microsoft.com/office/drawing/2014/main" id="{36D0CFEC-2ADA-468E-BDF1-F83B93D3AEF7}"/>
              </a:ext>
            </a:extLst>
          </p:cNvPr>
          <p:cNvGrpSpPr>
            <a:grpSpLocks/>
          </p:cNvGrpSpPr>
          <p:nvPr/>
        </p:nvGrpSpPr>
        <p:grpSpPr bwMode="auto">
          <a:xfrm>
            <a:off x="1833563" y="2428875"/>
            <a:ext cx="6086475" cy="3903663"/>
            <a:chOff x="1155" y="1530"/>
            <a:chExt cx="3834" cy="2459"/>
          </a:xfrm>
        </p:grpSpPr>
        <p:grpSp>
          <p:nvGrpSpPr>
            <p:cNvPr id="20520" name="Group 40">
              <a:extLst>
                <a:ext uri="{FF2B5EF4-FFF2-40B4-BE49-F238E27FC236}">
                  <a16:creationId xmlns:a16="http://schemas.microsoft.com/office/drawing/2014/main" id="{2289562E-9FB7-467E-97E0-2466643774C4}"/>
                </a:ext>
              </a:extLst>
            </p:cNvPr>
            <p:cNvGrpSpPr>
              <a:grpSpLocks/>
            </p:cNvGrpSpPr>
            <p:nvPr/>
          </p:nvGrpSpPr>
          <p:grpSpPr bwMode="auto">
            <a:xfrm>
              <a:off x="2496" y="3747"/>
              <a:ext cx="1031" cy="242"/>
              <a:chOff x="2496" y="3747"/>
              <a:chExt cx="1031" cy="242"/>
            </a:xfrm>
          </p:grpSpPr>
          <p:sp>
            <p:nvSpPr>
              <p:cNvPr id="20521" name="AutoShape 41">
                <a:extLst>
                  <a:ext uri="{FF2B5EF4-FFF2-40B4-BE49-F238E27FC236}">
                    <a16:creationId xmlns:a16="http://schemas.microsoft.com/office/drawing/2014/main" id="{ED96B98D-6112-4563-8EB5-029940FD6DC8}"/>
                  </a:ext>
                </a:extLst>
              </p:cNvPr>
              <p:cNvSpPr>
                <a:spLocks noChangeArrowheads="1"/>
              </p:cNvSpPr>
              <p:nvPr/>
            </p:nvSpPr>
            <p:spPr bwMode="auto">
              <a:xfrm>
                <a:off x="2496" y="3747"/>
                <a:ext cx="1032"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0522" name="AutoShape 42">
                <a:extLst>
                  <a:ext uri="{FF2B5EF4-FFF2-40B4-BE49-F238E27FC236}">
                    <a16:creationId xmlns:a16="http://schemas.microsoft.com/office/drawing/2014/main" id="{192F058A-AA78-47F0-AEDE-1ADB121FF2EA}"/>
                  </a:ext>
                </a:extLst>
              </p:cNvPr>
              <p:cNvSpPr>
                <a:spLocks noChangeArrowheads="1"/>
              </p:cNvSpPr>
              <p:nvPr/>
            </p:nvSpPr>
            <p:spPr bwMode="auto">
              <a:xfrm>
                <a:off x="2496" y="3747"/>
                <a:ext cx="1032" cy="243"/>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criminal(</a:t>
                </a:r>
                <a:r>
                  <a:rPr lang="en-GB" altLang="en-US" sz="1800" b="1" i="1"/>
                  <a:t>West</a:t>
                </a:r>
                <a:r>
                  <a:rPr lang="en-GB" altLang="en-US" sz="1800" b="1"/>
                  <a:t>)</a:t>
                </a:r>
              </a:p>
            </p:txBody>
          </p:sp>
        </p:grpSp>
        <p:cxnSp>
          <p:nvCxnSpPr>
            <p:cNvPr id="20523" name="AutoShape 43">
              <a:extLst>
                <a:ext uri="{FF2B5EF4-FFF2-40B4-BE49-F238E27FC236}">
                  <a16:creationId xmlns:a16="http://schemas.microsoft.com/office/drawing/2014/main" id="{F31E4E9C-C08D-418F-9282-68AC90227FC6}"/>
                </a:ext>
              </a:extLst>
            </p:cNvPr>
            <p:cNvCxnSpPr>
              <a:cxnSpLocks noChangeShapeType="1"/>
              <a:stCxn id="20496" idx="2"/>
              <a:endCxn id="20521" idx="0"/>
            </p:cNvCxnSpPr>
            <p:nvPr/>
          </p:nvCxnSpPr>
          <p:spPr bwMode="auto">
            <a:xfrm>
              <a:off x="1870" y="2931"/>
              <a:ext cx="1142" cy="816"/>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524" name="AutoShape 44">
              <a:extLst>
                <a:ext uri="{FF2B5EF4-FFF2-40B4-BE49-F238E27FC236}">
                  <a16:creationId xmlns:a16="http://schemas.microsoft.com/office/drawing/2014/main" id="{9BDE5230-D466-4E53-94E5-14D3ED4516A7}"/>
                </a:ext>
              </a:extLst>
            </p:cNvPr>
            <p:cNvCxnSpPr>
              <a:cxnSpLocks noChangeShapeType="1"/>
              <a:stCxn id="20504" idx="2"/>
              <a:endCxn id="20521" idx="0"/>
            </p:cNvCxnSpPr>
            <p:nvPr/>
          </p:nvCxnSpPr>
          <p:spPr bwMode="auto">
            <a:xfrm flipH="1">
              <a:off x="3012" y="2931"/>
              <a:ext cx="188" cy="816"/>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525" name="AutoShape 45">
              <a:extLst>
                <a:ext uri="{FF2B5EF4-FFF2-40B4-BE49-F238E27FC236}">
                  <a16:creationId xmlns:a16="http://schemas.microsoft.com/office/drawing/2014/main" id="{A76D4771-57E5-4AA6-9DBF-A003F64958B8}"/>
                </a:ext>
              </a:extLst>
            </p:cNvPr>
            <p:cNvCxnSpPr>
              <a:cxnSpLocks noChangeShapeType="1"/>
              <a:stCxn id="20513" idx="2"/>
              <a:endCxn id="20521" idx="0"/>
            </p:cNvCxnSpPr>
            <p:nvPr/>
          </p:nvCxnSpPr>
          <p:spPr bwMode="auto">
            <a:xfrm flipH="1">
              <a:off x="3012" y="2931"/>
              <a:ext cx="1560" cy="816"/>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526" name="AutoShape 46">
              <a:extLst>
                <a:ext uri="{FF2B5EF4-FFF2-40B4-BE49-F238E27FC236}">
                  <a16:creationId xmlns:a16="http://schemas.microsoft.com/office/drawing/2014/main" id="{CC049FAD-EC25-47F4-B30B-8817771B513C}"/>
                </a:ext>
              </a:extLst>
            </p:cNvPr>
            <p:cNvCxnSpPr>
              <a:cxnSpLocks noChangeShapeType="1"/>
              <a:endCxn id="20521" idx="0"/>
            </p:cNvCxnSpPr>
            <p:nvPr/>
          </p:nvCxnSpPr>
          <p:spPr bwMode="auto">
            <a:xfrm>
              <a:off x="1155" y="1530"/>
              <a:ext cx="1857" cy="2217"/>
            </a:xfrm>
            <a:prstGeom prst="bentConnector3">
              <a:avLst>
                <a:gd name="adj1" fmla="val 50000"/>
              </a:avLst>
            </a:prstGeom>
            <a:noFill/>
            <a:ln w="19080">
              <a:solidFill>
                <a:srgbClr val="000000"/>
              </a:solidFill>
              <a:miter lim="800000"/>
              <a:headEnd/>
              <a:tailEnd type="triangle" w="med" len="med"/>
            </a:ln>
            <a:extLst>
              <a:ext uri="{909E8E84-426E-40DD-AFC4-6F175D3DCCD1}">
                <a14:hiddenFill xmlns:a14="http://schemas.microsoft.com/office/drawing/2010/main">
                  <a:noFill/>
                </a14:hiddenFill>
              </a:ext>
            </a:extLst>
          </p:spPr>
        </p:cxnSp>
        <p:grpSp>
          <p:nvGrpSpPr>
            <p:cNvPr id="20527" name="Group 47">
              <a:extLst>
                <a:ext uri="{FF2B5EF4-FFF2-40B4-BE49-F238E27FC236}">
                  <a16:creationId xmlns:a16="http://schemas.microsoft.com/office/drawing/2014/main" id="{17AD65DB-787F-4378-9CE8-0DEF9B7257A5}"/>
                </a:ext>
              </a:extLst>
            </p:cNvPr>
            <p:cNvGrpSpPr>
              <a:grpSpLocks/>
            </p:cNvGrpSpPr>
            <p:nvPr/>
          </p:nvGrpSpPr>
          <p:grpSpPr bwMode="auto">
            <a:xfrm>
              <a:off x="1910" y="3173"/>
              <a:ext cx="3079" cy="326"/>
              <a:chOff x="1910" y="3173"/>
              <a:chExt cx="3079" cy="326"/>
            </a:xfrm>
          </p:grpSpPr>
          <p:sp>
            <p:nvSpPr>
              <p:cNvPr id="20528" name="AutoShape 48">
                <a:extLst>
                  <a:ext uri="{FF2B5EF4-FFF2-40B4-BE49-F238E27FC236}">
                    <a16:creationId xmlns:a16="http://schemas.microsoft.com/office/drawing/2014/main" id="{25576568-3E2D-4CBB-8595-97AB25C7A19F}"/>
                  </a:ext>
                </a:extLst>
              </p:cNvPr>
              <p:cNvSpPr>
                <a:spLocks noChangeArrowheads="1"/>
              </p:cNvSpPr>
              <p:nvPr/>
            </p:nvSpPr>
            <p:spPr bwMode="auto">
              <a:xfrm>
                <a:off x="1910" y="3173"/>
                <a:ext cx="3079" cy="326"/>
              </a:xfrm>
              <a:prstGeom prst="roundRect">
                <a:avLst>
                  <a:gd name="adj" fmla="val 306"/>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529" name="AutoShape 49">
                <a:extLst>
                  <a:ext uri="{FF2B5EF4-FFF2-40B4-BE49-F238E27FC236}">
                    <a16:creationId xmlns:a16="http://schemas.microsoft.com/office/drawing/2014/main" id="{F212BDBB-D684-4D5B-96BF-98040EE1759D}"/>
                  </a:ext>
                </a:extLst>
              </p:cNvPr>
              <p:cNvSpPr>
                <a:spLocks noChangeArrowheads="1"/>
              </p:cNvSpPr>
              <p:nvPr/>
            </p:nvSpPr>
            <p:spPr bwMode="auto">
              <a:xfrm>
                <a:off x="1910" y="3173"/>
                <a:ext cx="3079" cy="319"/>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american(</a:t>
                </a:r>
                <a:r>
                  <a:rPr lang="en-GB" altLang="en-US" sz="1400" i="1"/>
                  <a:t>x</a:t>
                </a:r>
                <a:r>
                  <a:rPr lang="en-GB" altLang="en-US" sz="1400"/>
                  <a:t>) </a:t>
                </a:r>
                <a:r>
                  <a:rPr lang="en-GB" altLang="en-US" sz="1400">
                    <a:latin typeface="Symbol" panose="05050102010706020507" pitchFamily="18" charset="2"/>
                  </a:rPr>
                  <a:t></a:t>
                </a:r>
                <a:r>
                  <a:rPr lang="en-GB" altLang="en-US" sz="1400"/>
                  <a:t> weapon(</a:t>
                </a:r>
                <a:r>
                  <a:rPr lang="en-GB" altLang="en-US" sz="1400" i="1"/>
                  <a:t>y</a:t>
                </a:r>
                <a:r>
                  <a:rPr lang="en-GB" altLang="en-US" sz="1400"/>
                  <a:t>) </a:t>
                </a:r>
                <a:r>
                  <a:rPr lang="en-GB" altLang="en-US" sz="1400">
                    <a:latin typeface="Symbol" panose="05050102010706020507" pitchFamily="18" charset="2"/>
                  </a:rPr>
                  <a:t></a:t>
                </a:r>
                <a:r>
                  <a:rPr lang="en-GB" altLang="en-US" sz="1400"/>
                  <a:t> sells (</a:t>
                </a:r>
                <a:r>
                  <a:rPr lang="en-GB" altLang="en-US" sz="1400" i="1"/>
                  <a:t>x,y,z</a:t>
                </a:r>
                <a:r>
                  <a:rPr lang="en-GB" altLang="en-US" sz="1400"/>
                  <a:t>) </a:t>
                </a:r>
                <a:r>
                  <a:rPr lang="en-GB" altLang="en-US" sz="1400">
                    <a:latin typeface="Symbol" panose="05050102010706020507" pitchFamily="18" charset="2"/>
                  </a:rPr>
                  <a:t></a:t>
                </a:r>
                <a:r>
                  <a:rPr lang="en-GB" altLang="en-US" sz="1400"/>
                  <a:t> hostile(</a:t>
                </a:r>
                <a:r>
                  <a:rPr lang="en-GB" altLang="en-US" sz="1400" i="1"/>
                  <a:t>z</a:t>
                </a:r>
                <a:r>
                  <a:rPr lang="en-GB" altLang="en-US" sz="1400"/>
                  <a:t>) </a:t>
                </a:r>
                <a:r>
                  <a:rPr lang="en-GB" altLang="en-US" sz="1400">
                    <a:latin typeface="Symbol" panose="05050102010706020507" pitchFamily="18" charset="2"/>
                  </a:rPr>
                  <a:t></a:t>
                </a:r>
                <a:r>
                  <a:rPr lang="en-GB" altLang="en-US" sz="1400"/>
                  <a:t> criminal(</a:t>
                </a:r>
                <a:r>
                  <a:rPr lang="en-GB" altLang="en-US" sz="1400" i="1"/>
                  <a:t>x</a:t>
                </a:r>
                <a:r>
                  <a:rPr lang="en-GB" altLang="en-US" sz="1400"/>
                  <a:t>)</a:t>
                </a:r>
              </a:p>
              <a:p>
                <a:pPr algn="ct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a:t>
                </a:r>
                <a:r>
                  <a:rPr lang="en-GB" altLang="en-US" sz="1400" i="1">
                    <a:solidFill>
                      <a:srgbClr val="CC3300"/>
                    </a:solidFill>
                  </a:rPr>
                  <a:t>x/West, y/M, z/Nono</a:t>
                </a:r>
                <a:r>
                  <a:rPr lang="en-GB" altLang="en-US" sz="1400">
                    <a:solidFill>
                      <a:srgbClr val="CC3300"/>
                    </a:solidFill>
                  </a:rPr>
                  <a:t>}</a:t>
                </a:r>
              </a:p>
            </p:txBody>
          </p:sp>
        </p:grpSp>
      </p:grpSp>
      <p:pic>
        <p:nvPicPr>
          <p:cNvPr id="2" name="Audio 1">
            <a:hlinkClick r:id="" action="ppaction://media"/>
            <a:extLst>
              <a:ext uri="{FF2B5EF4-FFF2-40B4-BE49-F238E27FC236}">
                <a16:creationId xmlns:a16="http://schemas.microsoft.com/office/drawing/2014/main" id="{839980E5-38BC-4FC9-9DA0-C68A62E691E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528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4DE1CAAE-4E49-4696-992E-F2AFC14B3228}"/>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Backward Chaining with GMP</a:t>
            </a:r>
          </a:p>
        </p:txBody>
      </p:sp>
      <p:grpSp>
        <p:nvGrpSpPr>
          <p:cNvPr id="22530" name="Group 2">
            <a:extLst>
              <a:ext uri="{FF2B5EF4-FFF2-40B4-BE49-F238E27FC236}">
                <a16:creationId xmlns:a16="http://schemas.microsoft.com/office/drawing/2014/main" id="{AEEAB7A0-32A2-480D-BF60-9B597420BFD1}"/>
              </a:ext>
            </a:extLst>
          </p:cNvPr>
          <p:cNvGrpSpPr>
            <a:grpSpLocks/>
          </p:cNvGrpSpPr>
          <p:nvPr/>
        </p:nvGrpSpPr>
        <p:grpSpPr bwMode="auto">
          <a:xfrm>
            <a:off x="3962400" y="1976438"/>
            <a:ext cx="1293813" cy="384175"/>
            <a:chOff x="2496" y="1245"/>
            <a:chExt cx="815" cy="242"/>
          </a:xfrm>
        </p:grpSpPr>
        <p:sp>
          <p:nvSpPr>
            <p:cNvPr id="22531" name="AutoShape 3">
              <a:extLst>
                <a:ext uri="{FF2B5EF4-FFF2-40B4-BE49-F238E27FC236}">
                  <a16:creationId xmlns:a16="http://schemas.microsoft.com/office/drawing/2014/main" id="{5F82A80D-5B2B-4EE9-9ACB-1F84976B1899}"/>
                </a:ext>
              </a:extLst>
            </p:cNvPr>
            <p:cNvSpPr>
              <a:spLocks noChangeArrowheads="1"/>
            </p:cNvSpPr>
            <p:nvPr/>
          </p:nvSpPr>
          <p:spPr bwMode="auto">
            <a:xfrm>
              <a:off x="2496" y="1245"/>
              <a:ext cx="816"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2532" name="AutoShape 4">
              <a:extLst>
                <a:ext uri="{FF2B5EF4-FFF2-40B4-BE49-F238E27FC236}">
                  <a16:creationId xmlns:a16="http://schemas.microsoft.com/office/drawing/2014/main" id="{5AC3E4AF-EBA0-4994-BFBB-6825862C66B8}"/>
                </a:ext>
              </a:extLst>
            </p:cNvPr>
            <p:cNvSpPr>
              <a:spLocks noChangeArrowheads="1"/>
            </p:cNvSpPr>
            <p:nvPr/>
          </p:nvSpPr>
          <p:spPr bwMode="auto">
            <a:xfrm>
              <a:off x="2496" y="1245"/>
              <a:ext cx="816" cy="243"/>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criminal(</a:t>
              </a:r>
              <a:r>
                <a:rPr lang="en-GB" altLang="en-US" sz="1800" b="1" i="1"/>
                <a:t>x</a:t>
              </a:r>
              <a:r>
                <a:rPr lang="en-GB" altLang="en-US" sz="1800" b="1"/>
                <a:t>)</a:t>
              </a:r>
            </a:p>
          </p:txBody>
        </p:sp>
      </p:grpSp>
      <p:grpSp>
        <p:nvGrpSpPr>
          <p:cNvPr id="22533" name="Group 5">
            <a:extLst>
              <a:ext uri="{FF2B5EF4-FFF2-40B4-BE49-F238E27FC236}">
                <a16:creationId xmlns:a16="http://schemas.microsoft.com/office/drawing/2014/main" id="{DCE0F2D6-605C-4D4C-8174-07EE2BC53FE3}"/>
              </a:ext>
            </a:extLst>
          </p:cNvPr>
          <p:cNvGrpSpPr>
            <a:grpSpLocks/>
          </p:cNvGrpSpPr>
          <p:nvPr/>
        </p:nvGrpSpPr>
        <p:grpSpPr bwMode="auto">
          <a:xfrm>
            <a:off x="3365500" y="2362200"/>
            <a:ext cx="1243013" cy="1674813"/>
            <a:chOff x="2120" y="1488"/>
            <a:chExt cx="783" cy="1055"/>
          </a:xfrm>
        </p:grpSpPr>
        <p:grpSp>
          <p:nvGrpSpPr>
            <p:cNvPr id="22534" name="Group 6">
              <a:extLst>
                <a:ext uri="{FF2B5EF4-FFF2-40B4-BE49-F238E27FC236}">
                  <a16:creationId xmlns:a16="http://schemas.microsoft.com/office/drawing/2014/main" id="{B1D89F2F-0D88-4709-B93D-4A34A53F1CED}"/>
                </a:ext>
              </a:extLst>
            </p:cNvPr>
            <p:cNvGrpSpPr>
              <a:grpSpLocks/>
            </p:cNvGrpSpPr>
            <p:nvPr/>
          </p:nvGrpSpPr>
          <p:grpSpPr bwMode="auto">
            <a:xfrm>
              <a:off x="2120" y="2301"/>
              <a:ext cx="759" cy="242"/>
              <a:chOff x="2120" y="2301"/>
              <a:chExt cx="759" cy="242"/>
            </a:xfrm>
          </p:grpSpPr>
          <p:sp>
            <p:nvSpPr>
              <p:cNvPr id="22535" name="AutoShape 7">
                <a:extLst>
                  <a:ext uri="{FF2B5EF4-FFF2-40B4-BE49-F238E27FC236}">
                    <a16:creationId xmlns:a16="http://schemas.microsoft.com/office/drawing/2014/main" id="{E10F30A2-D334-46DB-84E7-FF7AE5007F89}"/>
                  </a:ext>
                </a:extLst>
              </p:cNvPr>
              <p:cNvSpPr>
                <a:spLocks noChangeArrowheads="1"/>
              </p:cNvSpPr>
              <p:nvPr/>
            </p:nvSpPr>
            <p:spPr bwMode="auto">
              <a:xfrm>
                <a:off x="2120" y="2301"/>
                <a:ext cx="760"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2536" name="AutoShape 8">
                <a:extLst>
                  <a:ext uri="{FF2B5EF4-FFF2-40B4-BE49-F238E27FC236}">
                    <a16:creationId xmlns:a16="http://schemas.microsoft.com/office/drawing/2014/main" id="{920FB833-866A-457F-A344-140F05569F6C}"/>
                  </a:ext>
                </a:extLst>
              </p:cNvPr>
              <p:cNvSpPr>
                <a:spLocks noChangeArrowheads="1"/>
              </p:cNvSpPr>
              <p:nvPr/>
            </p:nvSpPr>
            <p:spPr bwMode="auto">
              <a:xfrm>
                <a:off x="2120" y="2301"/>
                <a:ext cx="760" cy="243"/>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weapon(</a:t>
                </a:r>
                <a:r>
                  <a:rPr lang="en-GB" altLang="en-US" sz="1800" b="1" i="1"/>
                  <a:t>y</a:t>
                </a:r>
                <a:r>
                  <a:rPr lang="en-GB" altLang="en-US" sz="1800" b="1"/>
                  <a:t>)</a:t>
                </a:r>
              </a:p>
            </p:txBody>
          </p:sp>
        </p:grpSp>
        <p:cxnSp>
          <p:nvCxnSpPr>
            <p:cNvPr id="22537" name="AutoShape 9">
              <a:extLst>
                <a:ext uri="{FF2B5EF4-FFF2-40B4-BE49-F238E27FC236}">
                  <a16:creationId xmlns:a16="http://schemas.microsoft.com/office/drawing/2014/main" id="{5C898874-F01F-4243-8A64-5BDE25F24D95}"/>
                </a:ext>
              </a:extLst>
            </p:cNvPr>
            <p:cNvCxnSpPr>
              <a:cxnSpLocks noChangeShapeType="1"/>
              <a:stCxn id="22535" idx="0"/>
              <a:endCxn id="22531" idx="2"/>
            </p:cNvCxnSpPr>
            <p:nvPr/>
          </p:nvCxnSpPr>
          <p:spPr bwMode="auto">
            <a:xfrm flipV="1">
              <a:off x="2500" y="1488"/>
              <a:ext cx="404" cy="813"/>
            </a:xfrm>
            <a:prstGeom prst="straightConnector1">
              <a:avLst/>
            </a:prstGeom>
            <a:noFill/>
            <a:ln w="19080">
              <a:solidFill>
                <a:srgbClr val="000000"/>
              </a:solidFill>
              <a:round/>
              <a:headEnd type="triangle" w="med" len="med"/>
              <a:tailEnd/>
            </a:ln>
            <a:extLst>
              <a:ext uri="{909E8E84-426E-40DD-AFC4-6F175D3DCCD1}">
                <a14:hiddenFill xmlns:a14="http://schemas.microsoft.com/office/drawing/2010/main">
                  <a:noFill/>
                </a14:hiddenFill>
              </a:ext>
            </a:extLst>
          </p:spPr>
        </p:cxnSp>
      </p:grpSp>
      <p:grpSp>
        <p:nvGrpSpPr>
          <p:cNvPr id="22538" name="Group 10">
            <a:extLst>
              <a:ext uri="{FF2B5EF4-FFF2-40B4-BE49-F238E27FC236}">
                <a16:creationId xmlns:a16="http://schemas.microsoft.com/office/drawing/2014/main" id="{986F97E2-1EF4-4745-AAB1-4A655830994A}"/>
              </a:ext>
            </a:extLst>
          </p:cNvPr>
          <p:cNvGrpSpPr>
            <a:grpSpLocks/>
          </p:cNvGrpSpPr>
          <p:nvPr/>
        </p:nvGrpSpPr>
        <p:grpSpPr bwMode="auto">
          <a:xfrm>
            <a:off x="4610100" y="2362200"/>
            <a:ext cx="4076700" cy="1676400"/>
            <a:chOff x="2904" y="1488"/>
            <a:chExt cx="2568" cy="1056"/>
          </a:xfrm>
        </p:grpSpPr>
        <p:grpSp>
          <p:nvGrpSpPr>
            <p:cNvPr id="22539" name="Group 11">
              <a:extLst>
                <a:ext uri="{FF2B5EF4-FFF2-40B4-BE49-F238E27FC236}">
                  <a16:creationId xmlns:a16="http://schemas.microsoft.com/office/drawing/2014/main" id="{633123EE-7EFF-43D0-9C57-49ED95F9AE3D}"/>
                </a:ext>
              </a:extLst>
            </p:cNvPr>
            <p:cNvGrpSpPr>
              <a:grpSpLocks/>
            </p:cNvGrpSpPr>
            <p:nvPr/>
          </p:nvGrpSpPr>
          <p:grpSpPr bwMode="auto">
            <a:xfrm>
              <a:off x="4520" y="2301"/>
              <a:ext cx="952" cy="243"/>
              <a:chOff x="4520" y="2301"/>
              <a:chExt cx="952" cy="243"/>
            </a:xfrm>
          </p:grpSpPr>
          <p:sp>
            <p:nvSpPr>
              <p:cNvPr id="22540" name="AutoShape 12">
                <a:extLst>
                  <a:ext uri="{FF2B5EF4-FFF2-40B4-BE49-F238E27FC236}">
                    <a16:creationId xmlns:a16="http://schemas.microsoft.com/office/drawing/2014/main" id="{99683B57-214C-4AC6-9E7C-1F442BC1899C}"/>
                  </a:ext>
                </a:extLst>
              </p:cNvPr>
              <p:cNvSpPr>
                <a:spLocks noChangeArrowheads="1"/>
              </p:cNvSpPr>
              <p:nvPr/>
            </p:nvSpPr>
            <p:spPr bwMode="auto">
              <a:xfrm>
                <a:off x="4520" y="2301"/>
                <a:ext cx="952"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2541" name="AutoShape 13">
                <a:extLst>
                  <a:ext uri="{FF2B5EF4-FFF2-40B4-BE49-F238E27FC236}">
                    <a16:creationId xmlns:a16="http://schemas.microsoft.com/office/drawing/2014/main" id="{8F25BCF6-1F2C-4D8E-B037-51096011E409}"/>
                  </a:ext>
                </a:extLst>
              </p:cNvPr>
              <p:cNvSpPr>
                <a:spLocks noChangeArrowheads="1"/>
              </p:cNvSpPr>
              <p:nvPr/>
            </p:nvSpPr>
            <p:spPr bwMode="auto">
              <a:xfrm>
                <a:off x="4520" y="2301"/>
                <a:ext cx="940" cy="221"/>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hostile(</a:t>
                </a:r>
                <a:r>
                  <a:rPr lang="en-GB" altLang="en-US" sz="1800" b="1" i="1"/>
                  <a:t>Nono</a:t>
                </a:r>
                <a:r>
                  <a:rPr lang="en-GB" altLang="en-US" sz="1800" b="1"/>
                  <a:t>)</a:t>
                </a:r>
              </a:p>
            </p:txBody>
          </p:sp>
        </p:grpSp>
        <p:cxnSp>
          <p:nvCxnSpPr>
            <p:cNvPr id="22542" name="AutoShape 14">
              <a:extLst>
                <a:ext uri="{FF2B5EF4-FFF2-40B4-BE49-F238E27FC236}">
                  <a16:creationId xmlns:a16="http://schemas.microsoft.com/office/drawing/2014/main" id="{0E0B1222-A9FD-4BE8-A4C9-B2C54582CA83}"/>
                </a:ext>
              </a:extLst>
            </p:cNvPr>
            <p:cNvCxnSpPr>
              <a:cxnSpLocks noChangeShapeType="1"/>
              <a:stCxn id="22540" idx="0"/>
              <a:endCxn id="22531" idx="2"/>
            </p:cNvCxnSpPr>
            <p:nvPr/>
          </p:nvCxnSpPr>
          <p:spPr bwMode="auto">
            <a:xfrm flipH="1" flipV="1">
              <a:off x="2904" y="1488"/>
              <a:ext cx="2092" cy="813"/>
            </a:xfrm>
            <a:prstGeom prst="straightConnector1">
              <a:avLst/>
            </a:prstGeom>
            <a:noFill/>
            <a:ln w="19080">
              <a:solidFill>
                <a:srgbClr val="000000"/>
              </a:solidFill>
              <a:round/>
              <a:headEnd type="triangle" w="med" len="med"/>
              <a:tailEnd/>
            </a:ln>
            <a:extLst>
              <a:ext uri="{909E8E84-426E-40DD-AFC4-6F175D3DCCD1}">
                <a14:hiddenFill xmlns:a14="http://schemas.microsoft.com/office/drawing/2010/main">
                  <a:noFill/>
                </a14:hiddenFill>
              </a:ext>
            </a:extLst>
          </p:spPr>
        </p:cxnSp>
      </p:grpSp>
      <p:grpSp>
        <p:nvGrpSpPr>
          <p:cNvPr id="22543" name="Group 15">
            <a:extLst>
              <a:ext uri="{FF2B5EF4-FFF2-40B4-BE49-F238E27FC236}">
                <a16:creationId xmlns:a16="http://schemas.microsoft.com/office/drawing/2014/main" id="{810B4F4C-354D-445A-BF19-271209364250}"/>
              </a:ext>
            </a:extLst>
          </p:cNvPr>
          <p:cNvGrpSpPr>
            <a:grpSpLocks/>
          </p:cNvGrpSpPr>
          <p:nvPr/>
        </p:nvGrpSpPr>
        <p:grpSpPr bwMode="auto">
          <a:xfrm>
            <a:off x="1600200" y="4038600"/>
            <a:ext cx="2366963" cy="2436813"/>
            <a:chOff x="1008" y="2544"/>
            <a:chExt cx="1491" cy="1535"/>
          </a:xfrm>
        </p:grpSpPr>
        <p:grpSp>
          <p:nvGrpSpPr>
            <p:cNvPr id="22544" name="Group 16">
              <a:extLst>
                <a:ext uri="{FF2B5EF4-FFF2-40B4-BE49-F238E27FC236}">
                  <a16:creationId xmlns:a16="http://schemas.microsoft.com/office/drawing/2014/main" id="{21338DA8-D365-4061-B610-6BB93D70CB8D}"/>
                </a:ext>
              </a:extLst>
            </p:cNvPr>
            <p:cNvGrpSpPr>
              <a:grpSpLocks/>
            </p:cNvGrpSpPr>
            <p:nvPr/>
          </p:nvGrpSpPr>
          <p:grpSpPr bwMode="auto">
            <a:xfrm>
              <a:off x="1008" y="3645"/>
              <a:ext cx="703" cy="242"/>
              <a:chOff x="1008" y="3645"/>
              <a:chExt cx="703" cy="242"/>
            </a:xfrm>
          </p:grpSpPr>
          <p:sp>
            <p:nvSpPr>
              <p:cNvPr id="22545" name="AutoShape 17">
                <a:extLst>
                  <a:ext uri="{FF2B5EF4-FFF2-40B4-BE49-F238E27FC236}">
                    <a16:creationId xmlns:a16="http://schemas.microsoft.com/office/drawing/2014/main" id="{ED185AE2-8F42-41ED-BEA5-32469850EEAF}"/>
                  </a:ext>
                </a:extLst>
              </p:cNvPr>
              <p:cNvSpPr>
                <a:spLocks noChangeArrowheads="1"/>
              </p:cNvSpPr>
              <p:nvPr/>
            </p:nvSpPr>
            <p:spPr bwMode="auto">
              <a:xfrm>
                <a:off x="1008" y="3645"/>
                <a:ext cx="704"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2546" name="AutoShape 18">
                <a:extLst>
                  <a:ext uri="{FF2B5EF4-FFF2-40B4-BE49-F238E27FC236}">
                    <a16:creationId xmlns:a16="http://schemas.microsoft.com/office/drawing/2014/main" id="{BE34F495-A30A-45FE-990C-91FC0563538A}"/>
                  </a:ext>
                </a:extLst>
              </p:cNvPr>
              <p:cNvSpPr>
                <a:spLocks noChangeArrowheads="1"/>
              </p:cNvSpPr>
              <p:nvPr/>
            </p:nvSpPr>
            <p:spPr bwMode="auto">
              <a:xfrm>
                <a:off x="1008" y="3645"/>
                <a:ext cx="704" cy="243"/>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missile(</a:t>
                </a:r>
                <a:r>
                  <a:rPr lang="en-GB" altLang="en-US" sz="1800" b="1" i="1"/>
                  <a:t>y</a:t>
                </a:r>
                <a:r>
                  <a:rPr lang="en-GB" altLang="en-US" sz="1800" b="1"/>
                  <a:t>)</a:t>
                </a:r>
              </a:p>
            </p:txBody>
          </p:sp>
        </p:grpSp>
        <p:cxnSp>
          <p:nvCxnSpPr>
            <p:cNvPr id="22547" name="AutoShape 19">
              <a:extLst>
                <a:ext uri="{FF2B5EF4-FFF2-40B4-BE49-F238E27FC236}">
                  <a16:creationId xmlns:a16="http://schemas.microsoft.com/office/drawing/2014/main" id="{6C463F04-0794-4D98-9CF8-D259F3D900CB}"/>
                </a:ext>
              </a:extLst>
            </p:cNvPr>
            <p:cNvCxnSpPr>
              <a:cxnSpLocks noChangeShapeType="1"/>
              <a:stCxn id="22535" idx="2"/>
              <a:endCxn id="22545" idx="0"/>
            </p:cNvCxnSpPr>
            <p:nvPr/>
          </p:nvCxnSpPr>
          <p:spPr bwMode="auto">
            <a:xfrm flipH="1">
              <a:off x="1360" y="2544"/>
              <a:ext cx="1140" cy="1101"/>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48" name="AutoShape 20">
              <a:extLst>
                <a:ext uri="{FF2B5EF4-FFF2-40B4-BE49-F238E27FC236}">
                  <a16:creationId xmlns:a16="http://schemas.microsoft.com/office/drawing/2014/main" id="{0E7F8026-9304-4152-B4E8-E6A06A8A3343}"/>
                </a:ext>
              </a:extLst>
            </p:cNvPr>
            <p:cNvSpPr>
              <a:spLocks noChangeArrowheads="1"/>
            </p:cNvSpPr>
            <p:nvPr/>
          </p:nvSpPr>
          <p:spPr bwMode="auto">
            <a:xfrm>
              <a:off x="1099" y="3888"/>
              <a:ext cx="581"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{y</a:t>
              </a:r>
              <a:r>
                <a:rPr lang="en-GB" altLang="en-US" sz="1400" i="1">
                  <a:solidFill>
                    <a:srgbClr val="CC3300"/>
                  </a:solidFill>
                </a:rPr>
                <a:t>/M</a:t>
              </a:r>
              <a:r>
                <a:rPr lang="en-GB" altLang="en-US" sz="1400">
                  <a:solidFill>
                    <a:srgbClr val="CC3300"/>
                  </a:solidFill>
                </a:rPr>
                <a:t>}</a:t>
              </a:r>
            </a:p>
          </p:txBody>
        </p:sp>
      </p:grpSp>
      <p:grpSp>
        <p:nvGrpSpPr>
          <p:cNvPr id="22549" name="Group 21">
            <a:extLst>
              <a:ext uri="{FF2B5EF4-FFF2-40B4-BE49-F238E27FC236}">
                <a16:creationId xmlns:a16="http://schemas.microsoft.com/office/drawing/2014/main" id="{0FFC8366-CD7D-43FB-AAF1-E41D55F0A734}"/>
              </a:ext>
            </a:extLst>
          </p:cNvPr>
          <p:cNvGrpSpPr>
            <a:grpSpLocks/>
          </p:cNvGrpSpPr>
          <p:nvPr/>
        </p:nvGrpSpPr>
        <p:grpSpPr bwMode="auto">
          <a:xfrm>
            <a:off x="1217613" y="2362200"/>
            <a:ext cx="3392487" cy="1981200"/>
            <a:chOff x="767" y="1488"/>
            <a:chExt cx="2137" cy="1248"/>
          </a:xfrm>
        </p:grpSpPr>
        <p:grpSp>
          <p:nvGrpSpPr>
            <p:cNvPr id="22550" name="Group 22">
              <a:extLst>
                <a:ext uri="{FF2B5EF4-FFF2-40B4-BE49-F238E27FC236}">
                  <a16:creationId xmlns:a16="http://schemas.microsoft.com/office/drawing/2014/main" id="{15AE07E5-45A2-427B-9CBC-2F50FBD7696F}"/>
                </a:ext>
              </a:extLst>
            </p:cNvPr>
            <p:cNvGrpSpPr>
              <a:grpSpLocks/>
            </p:cNvGrpSpPr>
            <p:nvPr/>
          </p:nvGrpSpPr>
          <p:grpSpPr bwMode="auto">
            <a:xfrm>
              <a:off x="767" y="2304"/>
              <a:ext cx="1088" cy="243"/>
              <a:chOff x="767" y="2304"/>
              <a:chExt cx="1088" cy="243"/>
            </a:xfrm>
          </p:grpSpPr>
          <p:sp>
            <p:nvSpPr>
              <p:cNvPr id="22551" name="AutoShape 23">
                <a:extLst>
                  <a:ext uri="{FF2B5EF4-FFF2-40B4-BE49-F238E27FC236}">
                    <a16:creationId xmlns:a16="http://schemas.microsoft.com/office/drawing/2014/main" id="{6F24D55B-6ECD-42F6-A346-64451E2A57BF}"/>
                  </a:ext>
                </a:extLst>
              </p:cNvPr>
              <p:cNvSpPr>
                <a:spLocks noChangeArrowheads="1"/>
              </p:cNvSpPr>
              <p:nvPr/>
            </p:nvSpPr>
            <p:spPr bwMode="auto">
              <a:xfrm>
                <a:off x="767" y="2304"/>
                <a:ext cx="1088"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2552" name="AutoShape 24">
                <a:extLst>
                  <a:ext uri="{FF2B5EF4-FFF2-40B4-BE49-F238E27FC236}">
                    <a16:creationId xmlns:a16="http://schemas.microsoft.com/office/drawing/2014/main" id="{CB1DDD84-1FFF-43CD-8D7C-706A82F32F44}"/>
                  </a:ext>
                </a:extLst>
              </p:cNvPr>
              <p:cNvSpPr>
                <a:spLocks noChangeArrowheads="1"/>
              </p:cNvSpPr>
              <p:nvPr/>
            </p:nvSpPr>
            <p:spPr bwMode="auto">
              <a:xfrm>
                <a:off x="767" y="2304"/>
                <a:ext cx="1076" cy="221"/>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american(</a:t>
                </a:r>
                <a:r>
                  <a:rPr lang="en-GB" altLang="en-US" sz="1800" b="1" i="1"/>
                  <a:t>West</a:t>
                </a:r>
                <a:r>
                  <a:rPr lang="en-GB" altLang="en-US" sz="1800" b="1"/>
                  <a:t>)</a:t>
                </a:r>
              </a:p>
            </p:txBody>
          </p:sp>
        </p:grpSp>
        <p:cxnSp>
          <p:nvCxnSpPr>
            <p:cNvPr id="22553" name="AutoShape 25">
              <a:extLst>
                <a:ext uri="{FF2B5EF4-FFF2-40B4-BE49-F238E27FC236}">
                  <a16:creationId xmlns:a16="http://schemas.microsoft.com/office/drawing/2014/main" id="{5F30977B-70EE-4AA6-92E2-7DFE27F45D2E}"/>
                </a:ext>
              </a:extLst>
            </p:cNvPr>
            <p:cNvCxnSpPr>
              <a:cxnSpLocks noChangeShapeType="1"/>
              <a:stCxn id="22531" idx="2"/>
              <a:endCxn id="22551" idx="0"/>
            </p:cNvCxnSpPr>
            <p:nvPr/>
          </p:nvCxnSpPr>
          <p:spPr bwMode="auto">
            <a:xfrm flipH="1">
              <a:off x="1311" y="1488"/>
              <a:ext cx="1593" cy="816"/>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54" name="AutoShape 26">
              <a:extLst>
                <a:ext uri="{FF2B5EF4-FFF2-40B4-BE49-F238E27FC236}">
                  <a16:creationId xmlns:a16="http://schemas.microsoft.com/office/drawing/2014/main" id="{0D5A9A76-3EBC-4CDA-8935-3949FC66C69C}"/>
                </a:ext>
              </a:extLst>
            </p:cNvPr>
            <p:cNvSpPr>
              <a:spLocks noChangeArrowheads="1"/>
            </p:cNvSpPr>
            <p:nvPr/>
          </p:nvSpPr>
          <p:spPr bwMode="auto">
            <a:xfrm>
              <a:off x="1135" y="2544"/>
              <a:ext cx="401"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a:t>
              </a:r>
            </a:p>
          </p:txBody>
        </p:sp>
      </p:grpSp>
      <p:grpSp>
        <p:nvGrpSpPr>
          <p:cNvPr id="22555" name="Group 27">
            <a:extLst>
              <a:ext uri="{FF2B5EF4-FFF2-40B4-BE49-F238E27FC236}">
                <a16:creationId xmlns:a16="http://schemas.microsoft.com/office/drawing/2014/main" id="{FEA5CD70-9ECA-439B-B636-2D252D20B290}"/>
              </a:ext>
            </a:extLst>
          </p:cNvPr>
          <p:cNvGrpSpPr>
            <a:grpSpLocks/>
          </p:cNvGrpSpPr>
          <p:nvPr/>
        </p:nvGrpSpPr>
        <p:grpSpPr bwMode="auto">
          <a:xfrm>
            <a:off x="4610100" y="2362200"/>
            <a:ext cx="2179638" cy="1979613"/>
            <a:chOff x="2904" y="1488"/>
            <a:chExt cx="1373" cy="1247"/>
          </a:xfrm>
        </p:grpSpPr>
        <p:grpSp>
          <p:nvGrpSpPr>
            <p:cNvPr id="22556" name="Group 28">
              <a:extLst>
                <a:ext uri="{FF2B5EF4-FFF2-40B4-BE49-F238E27FC236}">
                  <a16:creationId xmlns:a16="http://schemas.microsoft.com/office/drawing/2014/main" id="{DCC8035D-E08C-4BFF-88E4-CE481BFE37AF}"/>
                </a:ext>
              </a:extLst>
            </p:cNvPr>
            <p:cNvGrpSpPr>
              <a:grpSpLocks/>
            </p:cNvGrpSpPr>
            <p:nvPr/>
          </p:nvGrpSpPr>
          <p:grpSpPr bwMode="auto">
            <a:xfrm>
              <a:off x="3072" y="2301"/>
              <a:ext cx="1023" cy="242"/>
              <a:chOff x="3072" y="2301"/>
              <a:chExt cx="1023" cy="242"/>
            </a:xfrm>
          </p:grpSpPr>
          <p:sp>
            <p:nvSpPr>
              <p:cNvPr id="22557" name="AutoShape 29">
                <a:extLst>
                  <a:ext uri="{FF2B5EF4-FFF2-40B4-BE49-F238E27FC236}">
                    <a16:creationId xmlns:a16="http://schemas.microsoft.com/office/drawing/2014/main" id="{EE226033-3954-49B6-A3DA-38D8BE1A26CA}"/>
                  </a:ext>
                </a:extLst>
              </p:cNvPr>
              <p:cNvSpPr>
                <a:spLocks noChangeArrowheads="1"/>
              </p:cNvSpPr>
              <p:nvPr/>
            </p:nvSpPr>
            <p:spPr bwMode="auto">
              <a:xfrm>
                <a:off x="3072" y="2301"/>
                <a:ext cx="1024"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2558" name="AutoShape 30">
                <a:extLst>
                  <a:ext uri="{FF2B5EF4-FFF2-40B4-BE49-F238E27FC236}">
                    <a16:creationId xmlns:a16="http://schemas.microsoft.com/office/drawing/2014/main" id="{B4B0C34A-B4D1-4703-82BA-E755F3019D94}"/>
                  </a:ext>
                </a:extLst>
              </p:cNvPr>
              <p:cNvSpPr>
                <a:spLocks noChangeArrowheads="1"/>
              </p:cNvSpPr>
              <p:nvPr/>
            </p:nvSpPr>
            <p:spPr bwMode="auto">
              <a:xfrm>
                <a:off x="3072" y="2301"/>
                <a:ext cx="1024" cy="243"/>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sells(</a:t>
                </a:r>
                <a:r>
                  <a:rPr lang="en-GB" altLang="en-US" sz="1800" b="1" i="1"/>
                  <a:t>West,M,z</a:t>
                </a:r>
                <a:r>
                  <a:rPr lang="en-GB" altLang="en-US" sz="1800" b="1"/>
                  <a:t>)</a:t>
                </a:r>
              </a:p>
            </p:txBody>
          </p:sp>
        </p:grpSp>
        <p:cxnSp>
          <p:nvCxnSpPr>
            <p:cNvPr id="22559" name="AutoShape 31">
              <a:extLst>
                <a:ext uri="{FF2B5EF4-FFF2-40B4-BE49-F238E27FC236}">
                  <a16:creationId xmlns:a16="http://schemas.microsoft.com/office/drawing/2014/main" id="{A6F144C2-552B-4F63-87E3-4FD45EB0E04F}"/>
                </a:ext>
              </a:extLst>
            </p:cNvPr>
            <p:cNvCxnSpPr>
              <a:cxnSpLocks noChangeShapeType="1"/>
              <a:stCxn id="22557" idx="0"/>
              <a:endCxn id="22531" idx="2"/>
            </p:cNvCxnSpPr>
            <p:nvPr/>
          </p:nvCxnSpPr>
          <p:spPr bwMode="auto">
            <a:xfrm flipH="1" flipV="1">
              <a:off x="2904" y="1488"/>
              <a:ext cx="680" cy="813"/>
            </a:xfrm>
            <a:prstGeom prst="straightConnector1">
              <a:avLst/>
            </a:prstGeom>
            <a:noFill/>
            <a:ln w="19080">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560" name="AutoShape 32">
              <a:extLst>
                <a:ext uri="{FF2B5EF4-FFF2-40B4-BE49-F238E27FC236}">
                  <a16:creationId xmlns:a16="http://schemas.microsoft.com/office/drawing/2014/main" id="{FE57A3AA-B83B-4D37-88D2-42B0A10DBE0D}"/>
                </a:ext>
              </a:extLst>
            </p:cNvPr>
            <p:cNvSpPr>
              <a:spLocks noChangeArrowheads="1"/>
            </p:cNvSpPr>
            <p:nvPr/>
          </p:nvSpPr>
          <p:spPr bwMode="auto">
            <a:xfrm>
              <a:off x="3552" y="2541"/>
              <a:ext cx="725" cy="194"/>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{z</a:t>
              </a:r>
              <a:r>
                <a:rPr lang="en-GB" altLang="en-US" sz="1400" i="1">
                  <a:solidFill>
                    <a:srgbClr val="CC3300"/>
                  </a:solidFill>
                </a:rPr>
                <a:t>/Nono</a:t>
              </a:r>
              <a:r>
                <a:rPr lang="en-GB" altLang="en-US" sz="1400">
                  <a:solidFill>
                    <a:srgbClr val="CC3300"/>
                  </a:solidFill>
                </a:rPr>
                <a:t>}</a:t>
              </a:r>
            </a:p>
          </p:txBody>
        </p:sp>
      </p:grpSp>
      <p:sp>
        <p:nvSpPr>
          <p:cNvPr id="22561" name="AutoShape 33">
            <a:extLst>
              <a:ext uri="{FF2B5EF4-FFF2-40B4-BE49-F238E27FC236}">
                <a16:creationId xmlns:a16="http://schemas.microsoft.com/office/drawing/2014/main" id="{4B9A71E1-81A4-42BA-9A23-FEC00D26927F}"/>
              </a:ext>
            </a:extLst>
          </p:cNvPr>
          <p:cNvSpPr>
            <a:spLocks noChangeArrowheads="1"/>
          </p:cNvSpPr>
          <p:nvPr/>
        </p:nvSpPr>
        <p:spPr bwMode="auto">
          <a:xfrm>
            <a:off x="5334000" y="2057400"/>
            <a:ext cx="1111250" cy="304800"/>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a:t>
            </a:r>
            <a:r>
              <a:rPr lang="en-GB" altLang="en-US" sz="1400" i="1">
                <a:solidFill>
                  <a:srgbClr val="CC3300"/>
                </a:solidFill>
              </a:rPr>
              <a:t>x/West</a:t>
            </a:r>
            <a:r>
              <a:rPr lang="en-GB" altLang="en-US" sz="1400">
                <a:solidFill>
                  <a:srgbClr val="CC3300"/>
                </a:solidFill>
              </a:rPr>
              <a:t>}</a:t>
            </a:r>
          </a:p>
        </p:txBody>
      </p:sp>
      <p:grpSp>
        <p:nvGrpSpPr>
          <p:cNvPr id="22562" name="Group 34">
            <a:extLst>
              <a:ext uri="{FF2B5EF4-FFF2-40B4-BE49-F238E27FC236}">
                <a16:creationId xmlns:a16="http://schemas.microsoft.com/office/drawing/2014/main" id="{3C5ABA4F-AB81-4992-8622-A34328A84D40}"/>
              </a:ext>
            </a:extLst>
          </p:cNvPr>
          <p:cNvGrpSpPr>
            <a:grpSpLocks/>
          </p:cNvGrpSpPr>
          <p:nvPr/>
        </p:nvGrpSpPr>
        <p:grpSpPr bwMode="auto">
          <a:xfrm>
            <a:off x="3124200" y="4038600"/>
            <a:ext cx="2563813" cy="2436813"/>
            <a:chOff x="1968" y="2544"/>
            <a:chExt cx="1615" cy="1535"/>
          </a:xfrm>
        </p:grpSpPr>
        <p:grpSp>
          <p:nvGrpSpPr>
            <p:cNvPr id="22563" name="Group 35">
              <a:extLst>
                <a:ext uri="{FF2B5EF4-FFF2-40B4-BE49-F238E27FC236}">
                  <a16:creationId xmlns:a16="http://schemas.microsoft.com/office/drawing/2014/main" id="{2B94E960-CDC6-433D-9166-43AF74B8FC39}"/>
                </a:ext>
              </a:extLst>
            </p:cNvPr>
            <p:cNvGrpSpPr>
              <a:grpSpLocks/>
            </p:cNvGrpSpPr>
            <p:nvPr/>
          </p:nvGrpSpPr>
          <p:grpSpPr bwMode="auto">
            <a:xfrm>
              <a:off x="1968" y="3648"/>
              <a:ext cx="767" cy="242"/>
              <a:chOff x="1968" y="3648"/>
              <a:chExt cx="767" cy="242"/>
            </a:xfrm>
          </p:grpSpPr>
          <p:sp>
            <p:nvSpPr>
              <p:cNvPr id="22564" name="AutoShape 36">
                <a:extLst>
                  <a:ext uri="{FF2B5EF4-FFF2-40B4-BE49-F238E27FC236}">
                    <a16:creationId xmlns:a16="http://schemas.microsoft.com/office/drawing/2014/main" id="{A04488E9-2894-44C7-B621-3DF7F3CC365E}"/>
                  </a:ext>
                </a:extLst>
              </p:cNvPr>
              <p:cNvSpPr>
                <a:spLocks noChangeArrowheads="1"/>
              </p:cNvSpPr>
              <p:nvPr/>
            </p:nvSpPr>
            <p:spPr bwMode="auto">
              <a:xfrm>
                <a:off x="1968" y="3648"/>
                <a:ext cx="768"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2565" name="AutoShape 37">
                <a:extLst>
                  <a:ext uri="{FF2B5EF4-FFF2-40B4-BE49-F238E27FC236}">
                    <a16:creationId xmlns:a16="http://schemas.microsoft.com/office/drawing/2014/main" id="{58D35FCA-9447-49EB-8519-15B80A443FFB}"/>
                  </a:ext>
                </a:extLst>
              </p:cNvPr>
              <p:cNvSpPr>
                <a:spLocks noChangeArrowheads="1"/>
              </p:cNvSpPr>
              <p:nvPr/>
            </p:nvSpPr>
            <p:spPr bwMode="auto">
              <a:xfrm>
                <a:off x="1968" y="3648"/>
                <a:ext cx="768" cy="243"/>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missile(</a:t>
                </a:r>
                <a:r>
                  <a:rPr lang="en-GB" altLang="en-US" sz="1800" b="1" i="1"/>
                  <a:t>M</a:t>
                </a:r>
                <a:r>
                  <a:rPr lang="en-GB" altLang="en-US" sz="1800" b="1"/>
                  <a:t>)</a:t>
                </a:r>
              </a:p>
            </p:txBody>
          </p:sp>
        </p:grpSp>
        <p:cxnSp>
          <p:nvCxnSpPr>
            <p:cNvPr id="22566" name="AutoShape 38">
              <a:extLst>
                <a:ext uri="{FF2B5EF4-FFF2-40B4-BE49-F238E27FC236}">
                  <a16:creationId xmlns:a16="http://schemas.microsoft.com/office/drawing/2014/main" id="{F7295A54-8351-4963-9FD3-28AB36225ED3}"/>
                </a:ext>
              </a:extLst>
            </p:cNvPr>
            <p:cNvCxnSpPr>
              <a:cxnSpLocks noChangeShapeType="1"/>
              <a:stCxn id="22557" idx="2"/>
              <a:endCxn id="22564" idx="0"/>
            </p:cNvCxnSpPr>
            <p:nvPr/>
          </p:nvCxnSpPr>
          <p:spPr bwMode="auto">
            <a:xfrm flipH="1">
              <a:off x="2352" y="2544"/>
              <a:ext cx="1232" cy="1104"/>
            </a:xfrm>
            <a:prstGeom prst="straightConnector1">
              <a:avLst/>
            </a:prstGeom>
            <a:noFill/>
            <a:ln w="1908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67" name="AutoShape 39">
              <a:extLst>
                <a:ext uri="{FF2B5EF4-FFF2-40B4-BE49-F238E27FC236}">
                  <a16:creationId xmlns:a16="http://schemas.microsoft.com/office/drawing/2014/main" id="{623B42F7-A5FD-49EE-A071-3937B1133DF9}"/>
                </a:ext>
              </a:extLst>
            </p:cNvPr>
            <p:cNvSpPr>
              <a:spLocks noChangeArrowheads="1"/>
            </p:cNvSpPr>
            <p:nvPr/>
          </p:nvSpPr>
          <p:spPr bwMode="auto">
            <a:xfrm>
              <a:off x="2160" y="3888"/>
              <a:ext cx="401"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a:t>
              </a:r>
            </a:p>
          </p:txBody>
        </p:sp>
      </p:grpSp>
      <p:grpSp>
        <p:nvGrpSpPr>
          <p:cNvPr id="22568" name="Group 40">
            <a:extLst>
              <a:ext uri="{FF2B5EF4-FFF2-40B4-BE49-F238E27FC236}">
                <a16:creationId xmlns:a16="http://schemas.microsoft.com/office/drawing/2014/main" id="{FFC0BABA-47DD-47E6-AB43-3A27386A24CE}"/>
              </a:ext>
            </a:extLst>
          </p:cNvPr>
          <p:cNvGrpSpPr>
            <a:grpSpLocks/>
          </p:cNvGrpSpPr>
          <p:nvPr/>
        </p:nvGrpSpPr>
        <p:grpSpPr bwMode="auto">
          <a:xfrm>
            <a:off x="4418013" y="4038600"/>
            <a:ext cx="1631950" cy="2438400"/>
            <a:chOff x="2783" y="2544"/>
            <a:chExt cx="1028" cy="1536"/>
          </a:xfrm>
        </p:grpSpPr>
        <p:grpSp>
          <p:nvGrpSpPr>
            <p:cNvPr id="22569" name="Group 41">
              <a:extLst>
                <a:ext uri="{FF2B5EF4-FFF2-40B4-BE49-F238E27FC236}">
                  <a16:creationId xmlns:a16="http://schemas.microsoft.com/office/drawing/2014/main" id="{1041193F-F2F6-4B2D-A77A-CC9604BF83A3}"/>
                </a:ext>
              </a:extLst>
            </p:cNvPr>
            <p:cNvGrpSpPr>
              <a:grpSpLocks/>
            </p:cNvGrpSpPr>
            <p:nvPr/>
          </p:nvGrpSpPr>
          <p:grpSpPr bwMode="auto">
            <a:xfrm>
              <a:off x="2783" y="3645"/>
              <a:ext cx="1028" cy="243"/>
              <a:chOff x="2783" y="3645"/>
              <a:chExt cx="1028" cy="243"/>
            </a:xfrm>
          </p:grpSpPr>
          <p:sp>
            <p:nvSpPr>
              <p:cNvPr id="22570" name="AutoShape 42">
                <a:extLst>
                  <a:ext uri="{FF2B5EF4-FFF2-40B4-BE49-F238E27FC236}">
                    <a16:creationId xmlns:a16="http://schemas.microsoft.com/office/drawing/2014/main" id="{67C7D667-5548-41D5-AE92-274F470F585C}"/>
                  </a:ext>
                </a:extLst>
              </p:cNvPr>
              <p:cNvSpPr>
                <a:spLocks noChangeArrowheads="1"/>
              </p:cNvSpPr>
              <p:nvPr/>
            </p:nvSpPr>
            <p:spPr bwMode="auto">
              <a:xfrm>
                <a:off x="2783" y="3645"/>
                <a:ext cx="1028"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2571" name="AutoShape 43">
                <a:extLst>
                  <a:ext uri="{FF2B5EF4-FFF2-40B4-BE49-F238E27FC236}">
                    <a16:creationId xmlns:a16="http://schemas.microsoft.com/office/drawing/2014/main" id="{13DEAC32-FA01-47CC-9704-24CF8C43102B}"/>
                  </a:ext>
                </a:extLst>
              </p:cNvPr>
              <p:cNvSpPr>
                <a:spLocks noChangeArrowheads="1"/>
              </p:cNvSpPr>
              <p:nvPr/>
            </p:nvSpPr>
            <p:spPr bwMode="auto">
              <a:xfrm>
                <a:off x="2783" y="3645"/>
                <a:ext cx="1016" cy="221"/>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owns(</a:t>
                </a:r>
                <a:r>
                  <a:rPr lang="en-GB" altLang="en-US" sz="1800" b="1" i="1"/>
                  <a:t>Nono,M</a:t>
                </a:r>
                <a:r>
                  <a:rPr lang="en-GB" altLang="en-US" sz="1800" b="1"/>
                  <a:t>)</a:t>
                </a:r>
              </a:p>
            </p:txBody>
          </p:sp>
        </p:grpSp>
        <p:cxnSp>
          <p:nvCxnSpPr>
            <p:cNvPr id="22572" name="AutoShape 44">
              <a:extLst>
                <a:ext uri="{FF2B5EF4-FFF2-40B4-BE49-F238E27FC236}">
                  <a16:creationId xmlns:a16="http://schemas.microsoft.com/office/drawing/2014/main" id="{246BCE66-C370-4CB6-A14C-7BB96AECA71F}"/>
                </a:ext>
              </a:extLst>
            </p:cNvPr>
            <p:cNvCxnSpPr>
              <a:cxnSpLocks noChangeShapeType="1"/>
              <a:stCxn id="22570" idx="0"/>
              <a:endCxn id="22557" idx="2"/>
            </p:cNvCxnSpPr>
            <p:nvPr/>
          </p:nvCxnSpPr>
          <p:spPr bwMode="auto">
            <a:xfrm flipV="1">
              <a:off x="3297" y="2544"/>
              <a:ext cx="287" cy="1101"/>
            </a:xfrm>
            <a:prstGeom prst="straightConnector1">
              <a:avLst/>
            </a:prstGeom>
            <a:noFill/>
            <a:ln w="19080">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573" name="AutoShape 45">
              <a:extLst>
                <a:ext uri="{FF2B5EF4-FFF2-40B4-BE49-F238E27FC236}">
                  <a16:creationId xmlns:a16="http://schemas.microsoft.com/office/drawing/2014/main" id="{664C09E2-6448-4DF2-8821-879B7B499848}"/>
                </a:ext>
              </a:extLst>
            </p:cNvPr>
            <p:cNvSpPr>
              <a:spLocks noChangeArrowheads="1"/>
            </p:cNvSpPr>
            <p:nvPr/>
          </p:nvSpPr>
          <p:spPr bwMode="auto">
            <a:xfrm>
              <a:off x="3072" y="3888"/>
              <a:ext cx="401"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a:t>
              </a:r>
            </a:p>
          </p:txBody>
        </p:sp>
      </p:grpSp>
      <p:grpSp>
        <p:nvGrpSpPr>
          <p:cNvPr id="22574" name="Group 46">
            <a:extLst>
              <a:ext uri="{FF2B5EF4-FFF2-40B4-BE49-F238E27FC236}">
                <a16:creationId xmlns:a16="http://schemas.microsoft.com/office/drawing/2014/main" id="{5D237229-56C2-4D07-95FC-CAD4F83295BA}"/>
              </a:ext>
            </a:extLst>
          </p:cNvPr>
          <p:cNvGrpSpPr>
            <a:grpSpLocks/>
          </p:cNvGrpSpPr>
          <p:nvPr/>
        </p:nvGrpSpPr>
        <p:grpSpPr bwMode="auto">
          <a:xfrm>
            <a:off x="6399213" y="4038600"/>
            <a:ext cx="2368550" cy="2438400"/>
            <a:chOff x="4031" y="2544"/>
            <a:chExt cx="1492" cy="1536"/>
          </a:xfrm>
        </p:grpSpPr>
        <p:grpSp>
          <p:nvGrpSpPr>
            <p:cNvPr id="22575" name="Group 47">
              <a:extLst>
                <a:ext uri="{FF2B5EF4-FFF2-40B4-BE49-F238E27FC236}">
                  <a16:creationId xmlns:a16="http://schemas.microsoft.com/office/drawing/2014/main" id="{DB2C9950-58A2-44A0-B407-27DF46ACBC16}"/>
                </a:ext>
              </a:extLst>
            </p:cNvPr>
            <p:cNvGrpSpPr>
              <a:grpSpLocks/>
            </p:cNvGrpSpPr>
            <p:nvPr/>
          </p:nvGrpSpPr>
          <p:grpSpPr bwMode="auto">
            <a:xfrm>
              <a:off x="4031" y="3645"/>
              <a:ext cx="1492" cy="243"/>
              <a:chOff x="4031" y="3645"/>
              <a:chExt cx="1492" cy="243"/>
            </a:xfrm>
          </p:grpSpPr>
          <p:sp>
            <p:nvSpPr>
              <p:cNvPr id="22576" name="AutoShape 48">
                <a:extLst>
                  <a:ext uri="{FF2B5EF4-FFF2-40B4-BE49-F238E27FC236}">
                    <a16:creationId xmlns:a16="http://schemas.microsoft.com/office/drawing/2014/main" id="{6DEC72EC-40B5-4C21-B7CF-34B71BCFAA94}"/>
                  </a:ext>
                </a:extLst>
              </p:cNvPr>
              <p:cNvSpPr>
                <a:spLocks noChangeArrowheads="1"/>
              </p:cNvSpPr>
              <p:nvPr/>
            </p:nvSpPr>
            <p:spPr bwMode="auto">
              <a:xfrm>
                <a:off x="4031" y="3645"/>
                <a:ext cx="1492" cy="243"/>
              </a:xfrm>
              <a:prstGeom prst="roundRect">
                <a:avLst>
                  <a:gd name="adj" fmla="val 412"/>
                </a:avLst>
              </a:prstGeom>
              <a:solidFill>
                <a:srgbClr val="E1E1B7"/>
              </a:solidFill>
              <a:ln w="19080">
                <a:solidFill>
                  <a:srgbClr val="000000"/>
                </a:solidFill>
                <a:round/>
                <a:headEnd/>
                <a:tailEnd/>
              </a:ln>
            </p:spPr>
            <p:txBody>
              <a:bodyPr wrap="none" anchor="ctr"/>
              <a:lstStyle/>
              <a:p>
                <a:endParaRPr lang="en-US"/>
              </a:p>
            </p:txBody>
          </p:sp>
          <p:sp>
            <p:nvSpPr>
              <p:cNvPr id="22577" name="AutoShape 49">
                <a:extLst>
                  <a:ext uri="{FF2B5EF4-FFF2-40B4-BE49-F238E27FC236}">
                    <a16:creationId xmlns:a16="http://schemas.microsoft.com/office/drawing/2014/main" id="{A423AF95-DB7C-49D4-AC50-0A516CFD262F}"/>
                  </a:ext>
                </a:extLst>
              </p:cNvPr>
              <p:cNvSpPr>
                <a:spLocks noChangeArrowheads="1"/>
              </p:cNvSpPr>
              <p:nvPr/>
            </p:nvSpPr>
            <p:spPr bwMode="auto">
              <a:xfrm>
                <a:off x="4031" y="3645"/>
                <a:ext cx="1480" cy="221"/>
              </a:xfrm>
              <a:prstGeom prst="roundRect">
                <a:avLst>
                  <a:gd name="adj" fmla="val 41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enemy(</a:t>
                </a:r>
                <a:r>
                  <a:rPr lang="en-GB" altLang="en-US" sz="1800" b="1" i="1"/>
                  <a:t>Nono,America</a:t>
                </a:r>
                <a:r>
                  <a:rPr lang="en-GB" altLang="en-US" sz="1800" b="1"/>
                  <a:t>)</a:t>
                </a:r>
              </a:p>
            </p:txBody>
          </p:sp>
        </p:grpSp>
        <p:cxnSp>
          <p:nvCxnSpPr>
            <p:cNvPr id="22578" name="AutoShape 50">
              <a:extLst>
                <a:ext uri="{FF2B5EF4-FFF2-40B4-BE49-F238E27FC236}">
                  <a16:creationId xmlns:a16="http://schemas.microsoft.com/office/drawing/2014/main" id="{BF006158-2913-4338-A50D-AB47B5E186AC}"/>
                </a:ext>
              </a:extLst>
            </p:cNvPr>
            <p:cNvCxnSpPr>
              <a:cxnSpLocks noChangeShapeType="1"/>
              <a:stCxn id="22576" idx="0"/>
              <a:endCxn id="22540" idx="2"/>
            </p:cNvCxnSpPr>
            <p:nvPr/>
          </p:nvCxnSpPr>
          <p:spPr bwMode="auto">
            <a:xfrm flipV="1">
              <a:off x="4777" y="2544"/>
              <a:ext cx="219" cy="1101"/>
            </a:xfrm>
            <a:prstGeom prst="straightConnector1">
              <a:avLst/>
            </a:prstGeom>
            <a:noFill/>
            <a:ln w="19080">
              <a:solidFill>
                <a:srgbClr val="000000"/>
              </a:solidFill>
              <a:round/>
              <a:headEnd type="triangle" w="med" len="med"/>
              <a:tailEnd/>
            </a:ln>
            <a:extLst>
              <a:ext uri="{909E8E84-426E-40DD-AFC4-6F175D3DCCD1}">
                <a14:hiddenFill xmlns:a14="http://schemas.microsoft.com/office/drawing/2010/main">
                  <a:noFill/>
                </a14:hiddenFill>
              </a:ext>
            </a:extLst>
          </p:spPr>
        </p:cxnSp>
        <p:sp>
          <p:nvSpPr>
            <p:cNvPr id="22579" name="AutoShape 51">
              <a:extLst>
                <a:ext uri="{FF2B5EF4-FFF2-40B4-BE49-F238E27FC236}">
                  <a16:creationId xmlns:a16="http://schemas.microsoft.com/office/drawing/2014/main" id="{F6DA0549-5EC0-4986-8099-6D17ADF86275}"/>
                </a:ext>
              </a:extLst>
            </p:cNvPr>
            <p:cNvSpPr>
              <a:spLocks noChangeArrowheads="1"/>
            </p:cNvSpPr>
            <p:nvPr/>
          </p:nvSpPr>
          <p:spPr bwMode="auto">
            <a:xfrm>
              <a:off x="4591" y="3888"/>
              <a:ext cx="401"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a:t>
              </a:r>
            </a:p>
          </p:txBody>
        </p:sp>
      </p:grpSp>
      <p:grpSp>
        <p:nvGrpSpPr>
          <p:cNvPr id="22580" name="Group 52">
            <a:extLst>
              <a:ext uri="{FF2B5EF4-FFF2-40B4-BE49-F238E27FC236}">
                <a16:creationId xmlns:a16="http://schemas.microsoft.com/office/drawing/2014/main" id="{2C5D2610-F795-46A2-9BBD-A4E26F2E3AAC}"/>
              </a:ext>
            </a:extLst>
          </p:cNvPr>
          <p:cNvGrpSpPr>
            <a:grpSpLocks/>
          </p:cNvGrpSpPr>
          <p:nvPr/>
        </p:nvGrpSpPr>
        <p:grpSpPr bwMode="auto">
          <a:xfrm>
            <a:off x="5334000" y="2057400"/>
            <a:ext cx="1474788" cy="303213"/>
            <a:chOff x="3360" y="1296"/>
            <a:chExt cx="929" cy="191"/>
          </a:xfrm>
        </p:grpSpPr>
        <p:sp>
          <p:nvSpPr>
            <p:cNvPr id="22581" name="AutoShape 53">
              <a:extLst>
                <a:ext uri="{FF2B5EF4-FFF2-40B4-BE49-F238E27FC236}">
                  <a16:creationId xmlns:a16="http://schemas.microsoft.com/office/drawing/2014/main" id="{5361677F-E102-48D9-9436-23A637C6BA6B}"/>
                </a:ext>
              </a:extLst>
            </p:cNvPr>
            <p:cNvSpPr>
              <a:spLocks noChangeArrowheads="1"/>
            </p:cNvSpPr>
            <p:nvPr/>
          </p:nvSpPr>
          <p:spPr bwMode="auto">
            <a:xfrm>
              <a:off x="3360" y="1296"/>
              <a:ext cx="930" cy="192"/>
            </a:xfrm>
            <a:prstGeom prst="roundRect">
              <a:avLst>
                <a:gd name="adj" fmla="val 5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82" name="AutoShape 54">
              <a:extLst>
                <a:ext uri="{FF2B5EF4-FFF2-40B4-BE49-F238E27FC236}">
                  <a16:creationId xmlns:a16="http://schemas.microsoft.com/office/drawing/2014/main" id="{9D0DB199-F80E-4A2A-87D8-3433089A21E5}"/>
                </a:ext>
              </a:extLst>
            </p:cNvPr>
            <p:cNvSpPr>
              <a:spLocks noChangeArrowheads="1"/>
            </p:cNvSpPr>
            <p:nvPr/>
          </p:nvSpPr>
          <p:spPr bwMode="auto">
            <a:xfrm>
              <a:off x="3360" y="1296"/>
              <a:ext cx="930"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a:t>
              </a:r>
              <a:r>
                <a:rPr lang="en-GB" altLang="en-US" sz="1400" i="1">
                  <a:solidFill>
                    <a:srgbClr val="CC3300"/>
                  </a:solidFill>
                </a:rPr>
                <a:t>x/West, y/M</a:t>
              </a:r>
              <a:r>
                <a:rPr lang="en-GB" altLang="en-US" sz="1400">
                  <a:solidFill>
                    <a:srgbClr val="CC3300"/>
                  </a:solidFill>
                </a:rPr>
                <a:t>}</a:t>
              </a:r>
            </a:p>
          </p:txBody>
        </p:sp>
      </p:grpSp>
      <p:grpSp>
        <p:nvGrpSpPr>
          <p:cNvPr id="22583" name="Group 55">
            <a:extLst>
              <a:ext uri="{FF2B5EF4-FFF2-40B4-BE49-F238E27FC236}">
                <a16:creationId xmlns:a16="http://schemas.microsoft.com/office/drawing/2014/main" id="{E3C02C5E-8703-40CE-8DDD-D1620EF06955}"/>
              </a:ext>
            </a:extLst>
          </p:cNvPr>
          <p:cNvGrpSpPr>
            <a:grpSpLocks/>
          </p:cNvGrpSpPr>
          <p:nvPr/>
        </p:nvGrpSpPr>
        <p:grpSpPr bwMode="auto">
          <a:xfrm>
            <a:off x="5334000" y="2057400"/>
            <a:ext cx="2070100" cy="307975"/>
            <a:chOff x="3360" y="1296"/>
            <a:chExt cx="1304" cy="194"/>
          </a:xfrm>
        </p:grpSpPr>
        <p:sp>
          <p:nvSpPr>
            <p:cNvPr id="22584" name="AutoShape 56">
              <a:extLst>
                <a:ext uri="{FF2B5EF4-FFF2-40B4-BE49-F238E27FC236}">
                  <a16:creationId xmlns:a16="http://schemas.microsoft.com/office/drawing/2014/main" id="{A233107F-DBD4-43F6-BE91-4CAA1E090FB2}"/>
                </a:ext>
              </a:extLst>
            </p:cNvPr>
            <p:cNvSpPr>
              <a:spLocks noChangeArrowheads="1"/>
            </p:cNvSpPr>
            <p:nvPr/>
          </p:nvSpPr>
          <p:spPr bwMode="auto">
            <a:xfrm>
              <a:off x="3360" y="1296"/>
              <a:ext cx="1304" cy="192"/>
            </a:xfrm>
            <a:prstGeom prst="roundRect">
              <a:avLst>
                <a:gd name="adj" fmla="val 5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85" name="AutoShape 57">
              <a:extLst>
                <a:ext uri="{FF2B5EF4-FFF2-40B4-BE49-F238E27FC236}">
                  <a16:creationId xmlns:a16="http://schemas.microsoft.com/office/drawing/2014/main" id="{EBCC04B0-6B15-4281-992A-C7A8B5195620}"/>
                </a:ext>
              </a:extLst>
            </p:cNvPr>
            <p:cNvSpPr>
              <a:spLocks noChangeArrowheads="1"/>
            </p:cNvSpPr>
            <p:nvPr/>
          </p:nvSpPr>
          <p:spPr bwMode="auto">
            <a:xfrm>
              <a:off x="3360" y="1296"/>
              <a:ext cx="1304" cy="194"/>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a:solidFill>
                    <a:srgbClr val="CC3300"/>
                  </a:solidFill>
                  <a:latin typeface="Symbol" panose="05050102010706020507" pitchFamily="18" charset="2"/>
                </a:rPr>
                <a:t></a:t>
              </a:r>
              <a:r>
                <a:rPr lang="en-GB" altLang="en-US" sz="1400">
                  <a:solidFill>
                    <a:srgbClr val="CC3300"/>
                  </a:solidFill>
                </a:rPr>
                <a:t> = {</a:t>
              </a:r>
              <a:r>
                <a:rPr lang="en-GB" altLang="en-US" sz="1400" i="1">
                  <a:solidFill>
                    <a:srgbClr val="CC3300"/>
                  </a:solidFill>
                </a:rPr>
                <a:t>x/West, y/M, z/Nono</a:t>
              </a:r>
              <a:r>
                <a:rPr lang="en-GB" altLang="en-US" sz="1400">
                  <a:solidFill>
                    <a:srgbClr val="CC3300"/>
                  </a:solidFill>
                </a:rPr>
                <a:t>}</a:t>
              </a:r>
            </a:p>
          </p:txBody>
        </p:sp>
      </p:grpSp>
      <p:grpSp>
        <p:nvGrpSpPr>
          <p:cNvPr id="22586" name="Group 58">
            <a:extLst>
              <a:ext uri="{FF2B5EF4-FFF2-40B4-BE49-F238E27FC236}">
                <a16:creationId xmlns:a16="http://schemas.microsoft.com/office/drawing/2014/main" id="{306BC2C8-EF8D-4ED0-8A6C-F221F2362670}"/>
              </a:ext>
            </a:extLst>
          </p:cNvPr>
          <p:cNvGrpSpPr>
            <a:grpSpLocks/>
          </p:cNvGrpSpPr>
          <p:nvPr/>
        </p:nvGrpSpPr>
        <p:grpSpPr bwMode="auto">
          <a:xfrm>
            <a:off x="1981200" y="2667000"/>
            <a:ext cx="5688013" cy="304800"/>
            <a:chOff x="1248" y="1680"/>
            <a:chExt cx="3583" cy="192"/>
          </a:xfrm>
        </p:grpSpPr>
        <p:sp>
          <p:nvSpPr>
            <p:cNvPr id="22587" name="AutoShape 59">
              <a:extLst>
                <a:ext uri="{FF2B5EF4-FFF2-40B4-BE49-F238E27FC236}">
                  <a16:creationId xmlns:a16="http://schemas.microsoft.com/office/drawing/2014/main" id="{041A762E-4417-475B-891F-03380F155A0A}"/>
                </a:ext>
              </a:extLst>
            </p:cNvPr>
            <p:cNvSpPr>
              <a:spLocks noChangeArrowheads="1"/>
            </p:cNvSpPr>
            <p:nvPr/>
          </p:nvSpPr>
          <p:spPr bwMode="auto">
            <a:xfrm>
              <a:off x="1248" y="1680"/>
              <a:ext cx="3583" cy="192"/>
            </a:xfrm>
            <a:prstGeom prst="roundRect">
              <a:avLst>
                <a:gd name="adj" fmla="val 5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88" name="AutoShape 60">
              <a:extLst>
                <a:ext uri="{FF2B5EF4-FFF2-40B4-BE49-F238E27FC236}">
                  <a16:creationId xmlns:a16="http://schemas.microsoft.com/office/drawing/2014/main" id="{F51AD2A7-6186-42FA-8535-871C2C4D1118}"/>
                </a:ext>
              </a:extLst>
            </p:cNvPr>
            <p:cNvSpPr>
              <a:spLocks noChangeArrowheads="1"/>
            </p:cNvSpPr>
            <p:nvPr/>
          </p:nvSpPr>
          <p:spPr bwMode="auto">
            <a:xfrm>
              <a:off x="1248" y="1680"/>
              <a:ext cx="3583" cy="185"/>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american(</a:t>
              </a:r>
              <a:r>
                <a:rPr lang="en-GB" altLang="en-US" sz="1400" i="1"/>
                <a:t>West</a:t>
              </a:r>
              <a:r>
                <a:rPr lang="en-GB" altLang="en-US" sz="1400"/>
                <a:t>) </a:t>
              </a:r>
              <a:r>
                <a:rPr lang="en-GB" altLang="en-US" sz="1400">
                  <a:latin typeface="Symbol" panose="05050102010706020507" pitchFamily="18" charset="2"/>
                </a:rPr>
                <a:t></a:t>
              </a:r>
              <a:r>
                <a:rPr lang="en-GB" altLang="en-US" sz="1400"/>
                <a:t> weapon(</a:t>
              </a:r>
              <a:r>
                <a:rPr lang="en-GB" altLang="en-US" sz="1400" i="1"/>
                <a:t>y</a:t>
              </a:r>
              <a:r>
                <a:rPr lang="en-GB" altLang="en-US" sz="1400"/>
                <a:t>) </a:t>
              </a:r>
              <a:r>
                <a:rPr lang="en-GB" altLang="en-US" sz="1400">
                  <a:latin typeface="Symbol" panose="05050102010706020507" pitchFamily="18" charset="2"/>
                </a:rPr>
                <a:t></a:t>
              </a:r>
              <a:r>
                <a:rPr lang="en-GB" altLang="en-US" sz="1400"/>
                <a:t> sells (</a:t>
              </a:r>
              <a:r>
                <a:rPr lang="en-GB" altLang="en-US" sz="1400" i="1"/>
                <a:t>West,y,z</a:t>
              </a:r>
              <a:r>
                <a:rPr lang="en-GB" altLang="en-US" sz="1400"/>
                <a:t>) </a:t>
              </a:r>
              <a:r>
                <a:rPr lang="en-GB" altLang="en-US" sz="1400">
                  <a:latin typeface="Symbol" panose="05050102010706020507" pitchFamily="18" charset="2"/>
                </a:rPr>
                <a:t></a:t>
              </a:r>
              <a:r>
                <a:rPr lang="en-GB" altLang="en-US" sz="1400"/>
                <a:t> hostile(</a:t>
              </a:r>
              <a:r>
                <a:rPr lang="en-GB" altLang="en-US" sz="1400" i="1"/>
                <a:t>z</a:t>
              </a:r>
              <a:r>
                <a:rPr lang="en-GB" altLang="en-US" sz="1400"/>
                <a:t>) </a:t>
              </a:r>
              <a:r>
                <a:rPr lang="en-GB" altLang="en-US" sz="1400">
                  <a:latin typeface="Symbol" panose="05050102010706020507" pitchFamily="18" charset="2"/>
                </a:rPr>
                <a:t></a:t>
              </a:r>
              <a:r>
                <a:rPr lang="en-GB" altLang="en-US" sz="1400"/>
                <a:t> criminal(</a:t>
              </a:r>
              <a:r>
                <a:rPr lang="en-GB" altLang="en-US" sz="1400" i="1"/>
                <a:t>West</a:t>
              </a:r>
              <a:r>
                <a:rPr lang="en-GB" altLang="en-US" sz="1400"/>
                <a:t>)</a:t>
              </a:r>
            </a:p>
          </p:txBody>
        </p:sp>
      </p:grpSp>
      <p:grpSp>
        <p:nvGrpSpPr>
          <p:cNvPr id="22589" name="Group 61">
            <a:extLst>
              <a:ext uri="{FF2B5EF4-FFF2-40B4-BE49-F238E27FC236}">
                <a16:creationId xmlns:a16="http://schemas.microsoft.com/office/drawing/2014/main" id="{8285F15F-A61F-40A9-AFFE-912887E22D73}"/>
              </a:ext>
            </a:extLst>
          </p:cNvPr>
          <p:cNvGrpSpPr>
            <a:grpSpLocks/>
          </p:cNvGrpSpPr>
          <p:nvPr/>
        </p:nvGrpSpPr>
        <p:grpSpPr bwMode="auto">
          <a:xfrm>
            <a:off x="1912938" y="2667000"/>
            <a:ext cx="5824537" cy="304800"/>
            <a:chOff x="1205" y="1680"/>
            <a:chExt cx="3669" cy="192"/>
          </a:xfrm>
        </p:grpSpPr>
        <p:sp>
          <p:nvSpPr>
            <p:cNvPr id="22590" name="AutoShape 62">
              <a:extLst>
                <a:ext uri="{FF2B5EF4-FFF2-40B4-BE49-F238E27FC236}">
                  <a16:creationId xmlns:a16="http://schemas.microsoft.com/office/drawing/2014/main" id="{2A91F456-2120-4DF7-BAC8-C58C02FDB1D4}"/>
                </a:ext>
              </a:extLst>
            </p:cNvPr>
            <p:cNvSpPr>
              <a:spLocks noChangeArrowheads="1"/>
            </p:cNvSpPr>
            <p:nvPr/>
          </p:nvSpPr>
          <p:spPr bwMode="auto">
            <a:xfrm>
              <a:off x="1205" y="1680"/>
              <a:ext cx="3669" cy="192"/>
            </a:xfrm>
            <a:prstGeom prst="roundRect">
              <a:avLst>
                <a:gd name="adj" fmla="val 5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91" name="AutoShape 63">
              <a:extLst>
                <a:ext uri="{FF2B5EF4-FFF2-40B4-BE49-F238E27FC236}">
                  <a16:creationId xmlns:a16="http://schemas.microsoft.com/office/drawing/2014/main" id="{F2990E1A-5E52-45F6-A278-601199DA962F}"/>
                </a:ext>
              </a:extLst>
            </p:cNvPr>
            <p:cNvSpPr>
              <a:spLocks noChangeArrowheads="1"/>
            </p:cNvSpPr>
            <p:nvPr/>
          </p:nvSpPr>
          <p:spPr bwMode="auto">
            <a:xfrm>
              <a:off x="1205" y="1680"/>
              <a:ext cx="3669" cy="185"/>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american(</a:t>
              </a:r>
              <a:r>
                <a:rPr lang="en-GB" altLang="en-US" sz="1400" i="1"/>
                <a:t>West</a:t>
              </a:r>
              <a:r>
                <a:rPr lang="en-GB" altLang="en-US" sz="1400"/>
                <a:t>) </a:t>
              </a:r>
              <a:r>
                <a:rPr lang="en-GB" altLang="en-US" sz="1400">
                  <a:latin typeface="Symbol" panose="05050102010706020507" pitchFamily="18" charset="2"/>
                </a:rPr>
                <a:t></a:t>
              </a:r>
              <a:r>
                <a:rPr lang="en-GB" altLang="en-US" sz="1400"/>
                <a:t> weapon(</a:t>
              </a:r>
              <a:r>
                <a:rPr lang="en-GB" altLang="en-US" sz="1400" i="1"/>
                <a:t>M</a:t>
              </a:r>
              <a:r>
                <a:rPr lang="en-GB" altLang="en-US" sz="1400"/>
                <a:t>) </a:t>
              </a:r>
              <a:r>
                <a:rPr lang="en-GB" altLang="en-US" sz="1400">
                  <a:latin typeface="Symbol" panose="05050102010706020507" pitchFamily="18" charset="2"/>
                </a:rPr>
                <a:t></a:t>
              </a:r>
              <a:r>
                <a:rPr lang="en-GB" altLang="en-US" sz="1400"/>
                <a:t> sells (</a:t>
              </a:r>
              <a:r>
                <a:rPr lang="en-GB" altLang="en-US" sz="1400" i="1"/>
                <a:t>West,M,z</a:t>
              </a:r>
              <a:r>
                <a:rPr lang="en-GB" altLang="en-US" sz="1400"/>
                <a:t>) </a:t>
              </a:r>
              <a:r>
                <a:rPr lang="en-GB" altLang="en-US" sz="1400">
                  <a:latin typeface="Symbol" panose="05050102010706020507" pitchFamily="18" charset="2"/>
                </a:rPr>
                <a:t></a:t>
              </a:r>
              <a:r>
                <a:rPr lang="en-GB" altLang="en-US" sz="1400"/>
                <a:t> hostile(</a:t>
              </a:r>
              <a:r>
                <a:rPr lang="en-GB" altLang="en-US" sz="1400" i="1"/>
                <a:t>z</a:t>
              </a:r>
              <a:r>
                <a:rPr lang="en-GB" altLang="en-US" sz="1400"/>
                <a:t>) </a:t>
              </a:r>
              <a:r>
                <a:rPr lang="en-GB" altLang="en-US" sz="1400">
                  <a:latin typeface="Symbol" panose="05050102010706020507" pitchFamily="18" charset="2"/>
                </a:rPr>
                <a:t></a:t>
              </a:r>
              <a:r>
                <a:rPr lang="en-GB" altLang="en-US" sz="1400"/>
                <a:t> criminal(</a:t>
              </a:r>
              <a:r>
                <a:rPr lang="en-GB" altLang="en-US" sz="1400" i="1"/>
                <a:t>West</a:t>
              </a:r>
              <a:r>
                <a:rPr lang="en-GB" altLang="en-US" sz="1400"/>
                <a:t>)</a:t>
              </a:r>
            </a:p>
          </p:txBody>
        </p:sp>
      </p:grpSp>
      <p:grpSp>
        <p:nvGrpSpPr>
          <p:cNvPr id="22592" name="Group 64">
            <a:extLst>
              <a:ext uri="{FF2B5EF4-FFF2-40B4-BE49-F238E27FC236}">
                <a16:creationId xmlns:a16="http://schemas.microsoft.com/office/drawing/2014/main" id="{65B5A850-BF54-4551-88F8-96C435B8F1D6}"/>
              </a:ext>
            </a:extLst>
          </p:cNvPr>
          <p:cNvGrpSpPr>
            <a:grpSpLocks/>
          </p:cNvGrpSpPr>
          <p:nvPr/>
        </p:nvGrpSpPr>
        <p:grpSpPr bwMode="auto">
          <a:xfrm>
            <a:off x="1590675" y="2667000"/>
            <a:ext cx="6456363" cy="304800"/>
            <a:chOff x="1002" y="1680"/>
            <a:chExt cx="4067" cy="192"/>
          </a:xfrm>
        </p:grpSpPr>
        <p:sp>
          <p:nvSpPr>
            <p:cNvPr id="22593" name="AutoShape 65">
              <a:extLst>
                <a:ext uri="{FF2B5EF4-FFF2-40B4-BE49-F238E27FC236}">
                  <a16:creationId xmlns:a16="http://schemas.microsoft.com/office/drawing/2014/main" id="{9D996E00-B5EF-484E-BAFD-BC241AC4C8A2}"/>
                </a:ext>
              </a:extLst>
            </p:cNvPr>
            <p:cNvSpPr>
              <a:spLocks noChangeArrowheads="1"/>
            </p:cNvSpPr>
            <p:nvPr/>
          </p:nvSpPr>
          <p:spPr bwMode="auto">
            <a:xfrm>
              <a:off x="1002" y="1680"/>
              <a:ext cx="4067" cy="192"/>
            </a:xfrm>
            <a:prstGeom prst="roundRect">
              <a:avLst>
                <a:gd name="adj" fmla="val 5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94" name="AutoShape 66">
              <a:extLst>
                <a:ext uri="{FF2B5EF4-FFF2-40B4-BE49-F238E27FC236}">
                  <a16:creationId xmlns:a16="http://schemas.microsoft.com/office/drawing/2014/main" id="{C5449610-9DB0-457E-86E5-E6362205BB66}"/>
                </a:ext>
              </a:extLst>
            </p:cNvPr>
            <p:cNvSpPr>
              <a:spLocks noChangeArrowheads="1"/>
            </p:cNvSpPr>
            <p:nvPr/>
          </p:nvSpPr>
          <p:spPr bwMode="auto">
            <a:xfrm>
              <a:off x="1002" y="1680"/>
              <a:ext cx="4067" cy="185"/>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american(</a:t>
              </a:r>
              <a:r>
                <a:rPr lang="en-GB" altLang="en-US" sz="1400" i="1"/>
                <a:t>West</a:t>
              </a:r>
              <a:r>
                <a:rPr lang="en-GB" altLang="en-US" sz="1400"/>
                <a:t>) </a:t>
              </a:r>
              <a:r>
                <a:rPr lang="en-GB" altLang="en-US" sz="1400">
                  <a:latin typeface="Symbol" panose="05050102010706020507" pitchFamily="18" charset="2"/>
                </a:rPr>
                <a:t></a:t>
              </a:r>
              <a:r>
                <a:rPr lang="en-GB" altLang="en-US" sz="1400"/>
                <a:t> weapon(</a:t>
              </a:r>
              <a:r>
                <a:rPr lang="en-GB" altLang="en-US" sz="1400" i="1"/>
                <a:t>M</a:t>
              </a:r>
              <a:r>
                <a:rPr lang="en-GB" altLang="en-US" sz="1400"/>
                <a:t>) </a:t>
              </a:r>
              <a:r>
                <a:rPr lang="en-GB" altLang="en-US" sz="1400">
                  <a:latin typeface="Symbol" panose="05050102010706020507" pitchFamily="18" charset="2"/>
                </a:rPr>
                <a:t></a:t>
              </a:r>
              <a:r>
                <a:rPr lang="en-GB" altLang="en-US" sz="1400"/>
                <a:t> sells (</a:t>
              </a:r>
              <a:r>
                <a:rPr lang="en-GB" altLang="en-US" sz="1400" i="1"/>
                <a:t>West,M,Nono</a:t>
              </a:r>
              <a:r>
                <a:rPr lang="en-GB" altLang="en-US" sz="1400"/>
                <a:t>) </a:t>
              </a:r>
              <a:r>
                <a:rPr lang="en-GB" altLang="en-US" sz="1400">
                  <a:latin typeface="Symbol" panose="05050102010706020507" pitchFamily="18" charset="2"/>
                </a:rPr>
                <a:t></a:t>
              </a:r>
              <a:r>
                <a:rPr lang="en-GB" altLang="en-US" sz="1400"/>
                <a:t> hostile(</a:t>
              </a:r>
              <a:r>
                <a:rPr lang="en-GB" altLang="en-US" sz="1400" i="1"/>
                <a:t>Nono</a:t>
              </a:r>
              <a:r>
                <a:rPr lang="en-GB" altLang="en-US" sz="1400"/>
                <a:t>) </a:t>
              </a:r>
              <a:r>
                <a:rPr lang="en-GB" altLang="en-US" sz="1400">
                  <a:latin typeface="Symbol" panose="05050102010706020507" pitchFamily="18" charset="2"/>
                </a:rPr>
                <a:t></a:t>
              </a:r>
              <a:r>
                <a:rPr lang="en-GB" altLang="en-US" sz="1400"/>
                <a:t> criminal(</a:t>
              </a:r>
              <a:r>
                <a:rPr lang="en-GB" altLang="en-US" sz="1400" i="1"/>
                <a:t>West</a:t>
              </a:r>
              <a:r>
                <a:rPr lang="en-GB" altLang="en-US" sz="1400"/>
                <a:t>)</a:t>
              </a:r>
            </a:p>
          </p:txBody>
        </p:sp>
      </p:grpSp>
      <p:grpSp>
        <p:nvGrpSpPr>
          <p:cNvPr id="22595" name="Group 67">
            <a:extLst>
              <a:ext uri="{FF2B5EF4-FFF2-40B4-BE49-F238E27FC236}">
                <a16:creationId xmlns:a16="http://schemas.microsoft.com/office/drawing/2014/main" id="{A87080C9-2AC4-437E-AC40-8CE510216390}"/>
              </a:ext>
            </a:extLst>
          </p:cNvPr>
          <p:cNvGrpSpPr>
            <a:grpSpLocks/>
          </p:cNvGrpSpPr>
          <p:nvPr/>
        </p:nvGrpSpPr>
        <p:grpSpPr bwMode="auto">
          <a:xfrm>
            <a:off x="2057400" y="4587875"/>
            <a:ext cx="1903413" cy="542925"/>
            <a:chOff x="1296" y="2890"/>
            <a:chExt cx="1199" cy="342"/>
          </a:xfrm>
        </p:grpSpPr>
        <p:sp>
          <p:nvSpPr>
            <p:cNvPr id="22596" name="AutoShape 68">
              <a:extLst>
                <a:ext uri="{FF2B5EF4-FFF2-40B4-BE49-F238E27FC236}">
                  <a16:creationId xmlns:a16="http://schemas.microsoft.com/office/drawing/2014/main" id="{CB83F131-D60E-4C22-A07C-4D29A25A72AA}"/>
                </a:ext>
              </a:extLst>
            </p:cNvPr>
            <p:cNvSpPr>
              <a:spLocks noChangeArrowheads="1"/>
            </p:cNvSpPr>
            <p:nvPr/>
          </p:nvSpPr>
          <p:spPr bwMode="auto">
            <a:xfrm>
              <a:off x="1296" y="2890"/>
              <a:ext cx="1200" cy="326"/>
            </a:xfrm>
            <a:prstGeom prst="roundRect">
              <a:avLst>
                <a:gd name="adj" fmla="val 306"/>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597" name="Text Box 69">
              <a:extLst>
                <a:ext uri="{FF2B5EF4-FFF2-40B4-BE49-F238E27FC236}">
                  <a16:creationId xmlns:a16="http://schemas.microsoft.com/office/drawing/2014/main" id="{2AAA64B4-5E71-4D7A-A969-D7A7BBB91233}"/>
                </a:ext>
              </a:extLst>
            </p:cNvPr>
            <p:cNvSpPr txBox="1">
              <a:spLocks noChangeArrowheads="1"/>
            </p:cNvSpPr>
            <p:nvPr/>
          </p:nvSpPr>
          <p:spPr bwMode="auto">
            <a:xfrm>
              <a:off x="1296" y="2890"/>
              <a:ext cx="1200"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missile(</a:t>
              </a:r>
              <a:r>
                <a:rPr lang="en-GB" altLang="en-US" sz="1400" i="1"/>
                <a:t>y</a:t>
              </a:r>
              <a:r>
                <a:rPr lang="en-GB" altLang="en-US" sz="1400"/>
                <a:t>) </a:t>
              </a:r>
              <a:br>
                <a:rPr lang="en-GB" altLang="en-US" sz="1400"/>
              </a:br>
              <a:r>
                <a:rPr lang="en-GB" altLang="en-US" sz="1400">
                  <a:latin typeface="Symbol" panose="05050102010706020507" pitchFamily="18" charset="2"/>
                </a:rPr>
                <a:t></a:t>
              </a:r>
              <a:r>
                <a:rPr lang="en-GB" altLang="en-US" sz="1400"/>
                <a:t> weapon(</a:t>
              </a:r>
              <a:r>
                <a:rPr lang="en-GB" altLang="en-US" sz="1400" i="1"/>
                <a:t>y</a:t>
              </a:r>
              <a:r>
                <a:rPr lang="en-GB" altLang="en-US" sz="1400"/>
                <a:t>)</a:t>
              </a:r>
            </a:p>
          </p:txBody>
        </p:sp>
      </p:grpSp>
      <p:grpSp>
        <p:nvGrpSpPr>
          <p:cNvPr id="22598" name="Group 70">
            <a:extLst>
              <a:ext uri="{FF2B5EF4-FFF2-40B4-BE49-F238E27FC236}">
                <a16:creationId xmlns:a16="http://schemas.microsoft.com/office/drawing/2014/main" id="{7895D1D2-EC4D-4232-98A8-FBC4178F6F4C}"/>
              </a:ext>
            </a:extLst>
          </p:cNvPr>
          <p:cNvGrpSpPr>
            <a:grpSpLocks/>
          </p:cNvGrpSpPr>
          <p:nvPr/>
        </p:nvGrpSpPr>
        <p:grpSpPr bwMode="auto">
          <a:xfrm>
            <a:off x="6756400" y="4587875"/>
            <a:ext cx="1854200" cy="517525"/>
            <a:chOff x="4256" y="2890"/>
            <a:chExt cx="1168" cy="326"/>
          </a:xfrm>
        </p:grpSpPr>
        <p:sp>
          <p:nvSpPr>
            <p:cNvPr id="22599" name="AutoShape 71">
              <a:extLst>
                <a:ext uri="{FF2B5EF4-FFF2-40B4-BE49-F238E27FC236}">
                  <a16:creationId xmlns:a16="http://schemas.microsoft.com/office/drawing/2014/main" id="{E8A8E694-FC00-4AB2-90F2-494AB0F235F6}"/>
                </a:ext>
              </a:extLst>
            </p:cNvPr>
            <p:cNvSpPr>
              <a:spLocks noChangeArrowheads="1"/>
            </p:cNvSpPr>
            <p:nvPr/>
          </p:nvSpPr>
          <p:spPr bwMode="auto">
            <a:xfrm>
              <a:off x="4256" y="2890"/>
              <a:ext cx="1168" cy="326"/>
            </a:xfrm>
            <a:prstGeom prst="roundRect">
              <a:avLst>
                <a:gd name="adj" fmla="val 306"/>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600" name="AutoShape 72">
              <a:extLst>
                <a:ext uri="{FF2B5EF4-FFF2-40B4-BE49-F238E27FC236}">
                  <a16:creationId xmlns:a16="http://schemas.microsoft.com/office/drawing/2014/main" id="{3D010CF1-2856-4425-B283-E45A8A30219C}"/>
                </a:ext>
              </a:extLst>
            </p:cNvPr>
            <p:cNvSpPr>
              <a:spLocks noChangeArrowheads="1"/>
            </p:cNvSpPr>
            <p:nvPr/>
          </p:nvSpPr>
          <p:spPr bwMode="auto">
            <a:xfrm>
              <a:off x="4256" y="2890"/>
              <a:ext cx="1168" cy="310"/>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enemy(</a:t>
              </a:r>
              <a:r>
                <a:rPr lang="en-GB" altLang="en-US" sz="1400" i="1"/>
                <a:t>Nono,America</a:t>
              </a:r>
              <a:r>
                <a:rPr lang="en-GB" altLang="en-US" sz="1400"/>
                <a:t>) </a:t>
              </a:r>
              <a:br>
                <a:rPr lang="en-GB" altLang="en-US" sz="1400"/>
              </a:br>
              <a:r>
                <a:rPr lang="en-GB" altLang="en-US" sz="1400">
                  <a:latin typeface="Symbol" panose="05050102010706020507" pitchFamily="18" charset="2"/>
                </a:rPr>
                <a:t></a:t>
              </a:r>
              <a:r>
                <a:rPr lang="en-GB" altLang="en-US" sz="1400"/>
                <a:t> hostile(</a:t>
              </a:r>
              <a:r>
                <a:rPr lang="en-GB" altLang="en-US" sz="1400" i="1"/>
                <a:t>Nono</a:t>
              </a:r>
              <a:r>
                <a:rPr lang="en-GB" altLang="en-US" sz="1400"/>
                <a:t>)</a:t>
              </a:r>
            </a:p>
          </p:txBody>
        </p:sp>
      </p:grpSp>
      <p:grpSp>
        <p:nvGrpSpPr>
          <p:cNvPr id="22601" name="Group 73">
            <a:extLst>
              <a:ext uri="{FF2B5EF4-FFF2-40B4-BE49-F238E27FC236}">
                <a16:creationId xmlns:a16="http://schemas.microsoft.com/office/drawing/2014/main" id="{8F187DC1-6B46-47E6-8707-4DDD832ED710}"/>
              </a:ext>
            </a:extLst>
          </p:cNvPr>
          <p:cNvGrpSpPr>
            <a:grpSpLocks/>
          </p:cNvGrpSpPr>
          <p:nvPr/>
        </p:nvGrpSpPr>
        <p:grpSpPr bwMode="auto">
          <a:xfrm>
            <a:off x="3962400" y="4587875"/>
            <a:ext cx="2266950" cy="517525"/>
            <a:chOff x="2496" y="2890"/>
            <a:chExt cx="1428" cy="326"/>
          </a:xfrm>
        </p:grpSpPr>
        <p:sp>
          <p:nvSpPr>
            <p:cNvPr id="22602" name="AutoShape 74">
              <a:extLst>
                <a:ext uri="{FF2B5EF4-FFF2-40B4-BE49-F238E27FC236}">
                  <a16:creationId xmlns:a16="http://schemas.microsoft.com/office/drawing/2014/main" id="{ABE9D95A-7F72-4982-AFF9-7E381B0B6C3B}"/>
                </a:ext>
              </a:extLst>
            </p:cNvPr>
            <p:cNvSpPr>
              <a:spLocks noChangeArrowheads="1"/>
            </p:cNvSpPr>
            <p:nvPr/>
          </p:nvSpPr>
          <p:spPr bwMode="auto">
            <a:xfrm>
              <a:off x="2496" y="2890"/>
              <a:ext cx="1428" cy="326"/>
            </a:xfrm>
            <a:prstGeom prst="roundRect">
              <a:avLst>
                <a:gd name="adj" fmla="val 306"/>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603" name="AutoShape 75">
              <a:extLst>
                <a:ext uri="{FF2B5EF4-FFF2-40B4-BE49-F238E27FC236}">
                  <a16:creationId xmlns:a16="http://schemas.microsoft.com/office/drawing/2014/main" id="{07AB0DA2-AAAA-4468-9097-C4288974EB9B}"/>
                </a:ext>
              </a:extLst>
            </p:cNvPr>
            <p:cNvSpPr>
              <a:spLocks noChangeArrowheads="1"/>
            </p:cNvSpPr>
            <p:nvPr/>
          </p:nvSpPr>
          <p:spPr bwMode="auto">
            <a:xfrm>
              <a:off x="2496" y="2890"/>
              <a:ext cx="1428" cy="310"/>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75000"/>
                <a:buFont typeface="Times New Roman" panose="02020603050405020304" pitchFamily="18" charset="0"/>
                <a:buNone/>
              </a:pPr>
              <a:r>
                <a:rPr lang="en-GB" altLang="en-US" sz="1400"/>
                <a:t>missile(</a:t>
              </a:r>
              <a:r>
                <a:rPr lang="en-GB" altLang="en-US" sz="1400" i="1"/>
                <a:t>M</a:t>
              </a:r>
              <a:r>
                <a:rPr lang="en-GB" altLang="en-US" sz="1400"/>
                <a:t>) </a:t>
              </a:r>
              <a:r>
                <a:rPr lang="en-GB" altLang="en-US" sz="1400">
                  <a:latin typeface="Symbol" panose="05050102010706020507" pitchFamily="18" charset="2"/>
                </a:rPr>
                <a:t></a:t>
              </a:r>
              <a:r>
                <a:rPr lang="en-GB" altLang="en-US" sz="1400"/>
                <a:t> owns(</a:t>
              </a:r>
              <a:r>
                <a:rPr lang="en-GB" altLang="en-US" sz="1400" i="1"/>
                <a:t>Nono,M</a:t>
              </a:r>
              <a:r>
                <a:rPr lang="en-GB" altLang="en-US" sz="1400"/>
                <a:t>) </a:t>
              </a:r>
              <a:br>
                <a:rPr lang="en-GB" altLang="en-US" sz="1400"/>
              </a:br>
              <a:r>
                <a:rPr lang="en-GB" altLang="en-US" sz="1400">
                  <a:latin typeface="Symbol" panose="05050102010706020507" pitchFamily="18" charset="2"/>
                </a:rPr>
                <a:t></a:t>
              </a:r>
              <a:r>
                <a:rPr lang="en-GB" altLang="en-US" sz="1400"/>
                <a:t> sells(</a:t>
              </a:r>
              <a:r>
                <a:rPr lang="en-GB" altLang="en-US" sz="1400" i="1"/>
                <a:t>West,M,Nono</a:t>
              </a:r>
              <a:r>
                <a:rPr lang="en-GB" altLang="en-US" sz="1400"/>
                <a:t>)</a:t>
              </a:r>
            </a:p>
          </p:txBody>
        </p:sp>
      </p:grpSp>
      <p:pic>
        <p:nvPicPr>
          <p:cNvPr id="2" name="Audio 1">
            <a:hlinkClick r:id="" action="ppaction://media"/>
            <a:extLst>
              <a:ext uri="{FF2B5EF4-FFF2-40B4-BE49-F238E27FC236}">
                <a16:creationId xmlns:a16="http://schemas.microsoft.com/office/drawing/2014/main" id="{649E45D8-B703-4291-B865-946778990E6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736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C9FD168E-0FC1-4D1B-85E4-625AA37FC1E1}"/>
              </a:ext>
            </a:extLst>
          </p:cNvPr>
          <p:cNvSpPr>
            <a:spLocks noGrp="1" noChangeArrowheads="1"/>
          </p:cNvSpPr>
          <p:nvPr>
            <p:ph type="title"/>
          </p:nvPr>
        </p:nvSpPr>
        <p:spPr>
          <a:xfrm>
            <a:off x="228600" y="381000"/>
            <a:ext cx="6481763" cy="1050925"/>
          </a:xfrm>
          <a:ln/>
        </p:spPr>
        <p:txBody>
          <a:bodyPr lIns="90000" tIns="46800" rIns="90000" bIns="46800" anchor="ctr"/>
          <a:lstStyle/>
          <a:p>
            <a:pPr defTabSz="914400">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Brief History of Reasoning</a:t>
            </a:r>
          </a:p>
        </p:txBody>
      </p:sp>
      <p:sp>
        <p:nvSpPr>
          <p:cNvPr id="89091" name="Rectangle 3">
            <a:extLst>
              <a:ext uri="{FF2B5EF4-FFF2-40B4-BE49-F238E27FC236}">
                <a16:creationId xmlns:a16="http://schemas.microsoft.com/office/drawing/2014/main" id="{166CEF76-85CA-4FEE-BAA7-9489F049E435}"/>
              </a:ext>
            </a:extLst>
          </p:cNvPr>
          <p:cNvSpPr>
            <a:spLocks noGrp="1" noChangeArrowheads="1"/>
          </p:cNvSpPr>
          <p:nvPr>
            <p:ph type="body" idx="1"/>
          </p:nvPr>
        </p:nvSpPr>
        <p:spPr>
          <a:xfrm>
            <a:off x="304800" y="2133600"/>
            <a:ext cx="8382000" cy="3962400"/>
          </a:xfrm>
          <a:ln/>
        </p:spPr>
        <p:txBody>
          <a:bodyPr lIns="90000" tIns="46800" rIns="90000" bIns="46800"/>
          <a:lstStyle/>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32BC    Aristotle		Inference rules (syllogisms), quantifiers</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1565     Cardano	PL + uncertainty (probability theory)</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1847     Boole		PL (again)</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1879     Frege		FOL</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1922     Wittgenstein	proof using truth table</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1930     Gödel		complete algo for FOL exists</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1930     Herbrand	complete algo for FOL (reduce to PL)</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1931     Gödel		no complete algo for number theory</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1960     Davis/Putnam	practical algo for PL</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1965     Robinson	practical algo for FOL (resolution)</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1972	   Colmerauer	invention of Prolog, 1</a:t>
            </a:r>
            <a:r>
              <a:rPr lang="en-GB" altLang="en-US" sz="1600" baseline="30000"/>
              <a:t>st</a:t>
            </a:r>
            <a:r>
              <a:rPr lang="en-GB" altLang="en-US" sz="1600"/>
              <a:t> logic programming language</a:t>
            </a:r>
          </a:p>
          <a:p>
            <a:pPr marL="342900" indent="-342900" defTabSz="914400">
              <a:lnSpc>
                <a:spcPct val="11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a:t>1995     ISO                       ISO standard for Prolog</a:t>
            </a:r>
          </a:p>
        </p:txBody>
      </p:sp>
      <p:pic>
        <p:nvPicPr>
          <p:cNvPr id="3" name="Audio 2">
            <a:hlinkClick r:id="" action="ppaction://media"/>
            <a:extLst>
              <a:ext uri="{FF2B5EF4-FFF2-40B4-BE49-F238E27FC236}">
                <a16:creationId xmlns:a16="http://schemas.microsoft.com/office/drawing/2014/main" id="{DD5BE480-4A91-407C-A7CE-8BBF20F5B0E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886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5DAD4B38-92B4-497D-8B31-BB2A834597E8}"/>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Resolution</a:t>
            </a:r>
          </a:p>
        </p:txBody>
      </p:sp>
      <p:sp>
        <p:nvSpPr>
          <p:cNvPr id="26626" name="Rectangle 2">
            <a:extLst>
              <a:ext uri="{FF2B5EF4-FFF2-40B4-BE49-F238E27FC236}">
                <a16:creationId xmlns:a16="http://schemas.microsoft.com/office/drawing/2014/main" id="{0387B092-F30B-42E2-9E81-FAC689743B87}"/>
              </a:ext>
            </a:extLst>
          </p:cNvPr>
          <p:cNvSpPr>
            <a:spLocks noGrp="1" noChangeArrowheads="1"/>
          </p:cNvSpPr>
          <p:nvPr>
            <p:ph type="body" idx="1"/>
          </p:nvPr>
        </p:nvSpPr>
        <p:spPr>
          <a:xfrm>
            <a:off x="609600" y="1981200"/>
            <a:ext cx="7772400" cy="4397375"/>
          </a:xfrm>
          <a:ln/>
        </p:spPr>
        <p:txBody>
          <a:bodyPr lIns="90000" tIns="46800" rIns="90000" bIns="46800"/>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Resolution is a </a:t>
            </a:r>
            <a:r>
              <a:rPr lang="en-GB" altLang="en-US">
                <a:solidFill>
                  <a:srgbClr val="CC3300"/>
                </a:solidFill>
              </a:rPr>
              <a:t>refutation</a:t>
            </a:r>
            <a:r>
              <a:rPr lang="en-GB" altLang="en-US"/>
              <a:t> technique:</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To prove </a:t>
            </a:r>
            <a:r>
              <a:rPr lang="en-GB" altLang="en-US" b="1">
                <a:latin typeface="Courier New" panose="02070309020205020404" pitchFamily="49" charset="0"/>
              </a:rPr>
              <a:t>KB</a:t>
            </a:r>
            <a:r>
              <a:rPr lang="en-GB" altLang="en-US"/>
              <a:t>╞</a:t>
            </a:r>
            <a:r>
              <a:rPr lang="en-GB" altLang="en-US" b="1"/>
              <a:t> </a:t>
            </a:r>
            <a:r>
              <a:rPr lang="en-GB" altLang="en-US"/>
              <a:t> </a:t>
            </a:r>
            <a:r>
              <a:rPr lang="en-GB" altLang="en-US" b="1" i="1">
                <a:cs typeface="Times New Roman" panose="02020603050405020304" pitchFamily="18" charset="0"/>
              </a:rPr>
              <a:t>α</a:t>
            </a:r>
            <a:r>
              <a:rPr lang="en-GB" altLang="en-US"/>
              <a:t> </a:t>
            </a:r>
            <a:r>
              <a:rPr lang="en-GB" altLang="en-US" b="1" i="1"/>
              <a:t> </a:t>
            </a:r>
            <a:r>
              <a:rPr lang="en-GB" altLang="en-US"/>
              <a:t>show that </a:t>
            </a:r>
            <a:r>
              <a:rPr lang="en-GB" altLang="en-US" b="1">
                <a:latin typeface="Courier New" panose="02070309020205020404" pitchFamily="49" charset="0"/>
              </a:rPr>
              <a:t>KB</a:t>
            </a:r>
            <a:r>
              <a:rPr lang="en-GB" altLang="en-US" b="1"/>
              <a:t> </a:t>
            </a:r>
            <a:r>
              <a:rPr lang="en-GB" altLang="en-US" b="1">
                <a:latin typeface="Symbol" panose="05050102010706020507" pitchFamily="18" charset="2"/>
              </a:rPr>
              <a:t></a:t>
            </a:r>
            <a:r>
              <a:rPr lang="en-GB" altLang="en-US" b="1"/>
              <a:t> </a:t>
            </a:r>
            <a:r>
              <a:rPr lang="en-GB" altLang="en-US" sz="1500">
                <a:latin typeface="Symbol" panose="05050102010706020507" pitchFamily="18" charset="2"/>
              </a:rPr>
              <a:t></a:t>
            </a:r>
            <a:r>
              <a:rPr lang="en-GB" altLang="en-US"/>
              <a:t> </a:t>
            </a:r>
            <a:r>
              <a:rPr lang="en-GB" altLang="en-US" b="1" i="1">
                <a:cs typeface="Times New Roman" panose="02020603050405020304" pitchFamily="18" charset="0"/>
              </a:rPr>
              <a:t>α</a:t>
            </a:r>
            <a:r>
              <a:rPr lang="en-GB" altLang="en-US"/>
              <a:t>  is unsatisfiable</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Resolution uses </a:t>
            </a:r>
            <a:r>
              <a:rPr lang="en-GB" altLang="en-US" sz="2000" b="1">
                <a:latin typeface="Courier New" panose="02070309020205020404" pitchFamily="49" charset="0"/>
              </a:rPr>
              <a:t>KB</a:t>
            </a:r>
            <a:r>
              <a:rPr lang="en-GB" altLang="en-US"/>
              <a:t> and </a:t>
            </a:r>
            <a:r>
              <a:rPr lang="en-GB" altLang="en-US" sz="2000" b="1">
                <a:latin typeface="Symbol" panose="05050102010706020507" pitchFamily="18" charset="2"/>
              </a:rPr>
              <a:t></a:t>
            </a:r>
            <a:r>
              <a:rPr lang="en-GB" altLang="en-US"/>
              <a:t> </a:t>
            </a:r>
            <a:r>
              <a:rPr lang="en-GB" altLang="en-US" b="1" i="1">
                <a:cs typeface="Times New Roman" panose="02020603050405020304" pitchFamily="18" charset="0"/>
              </a:rPr>
              <a:t>α</a:t>
            </a:r>
            <a:r>
              <a:rPr lang="en-GB" altLang="en-US"/>
              <a:t>  in CNF:</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Conjunction of clauses that are disjunction of literals</a:t>
            </a:r>
          </a:p>
          <a:p>
            <a:pPr>
              <a:lnSpc>
                <a:spcPct val="93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Entailment in general FOL is only semi-decidable:</a:t>
            </a: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Can prove </a:t>
            </a:r>
            <a:r>
              <a:rPr lang="en-GB" altLang="en-US" b="1" i="1">
                <a:cs typeface="Times New Roman" panose="02020603050405020304" pitchFamily="18" charset="0"/>
              </a:rPr>
              <a:t>α</a:t>
            </a:r>
            <a:r>
              <a:rPr lang="en-GB" altLang="en-US"/>
              <a:t> if </a:t>
            </a:r>
            <a:r>
              <a:rPr lang="en-GB" altLang="en-US" b="1">
                <a:latin typeface="Courier New" panose="02070309020205020404" pitchFamily="49" charset="0"/>
              </a:rPr>
              <a:t>KB</a:t>
            </a:r>
            <a:r>
              <a:rPr lang="en-GB" altLang="en-US"/>
              <a:t>╞</a:t>
            </a:r>
            <a:r>
              <a:rPr lang="en-GB" altLang="en-US" b="1"/>
              <a:t> </a:t>
            </a:r>
            <a:r>
              <a:rPr lang="en-GB" altLang="en-US"/>
              <a:t> </a:t>
            </a:r>
            <a:r>
              <a:rPr lang="en-GB" altLang="en-US" b="1" i="1">
                <a:cs typeface="Times New Roman" panose="02020603050405020304" pitchFamily="18" charset="0"/>
              </a:rPr>
              <a:t>α</a:t>
            </a:r>
            <a:r>
              <a:rPr lang="en-GB" altLang="en-US"/>
              <a:t> </a:t>
            </a:r>
            <a:endParaRPr lang="en-GB" altLang="en-US" b="1" i="1">
              <a:latin typeface="Courier New" panose="02070309020205020404" pitchFamily="49" charset="0"/>
            </a:endParaRPr>
          </a:p>
          <a:p>
            <a:pPr lvl="1">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Cannot always prove that </a:t>
            </a:r>
            <a:r>
              <a:rPr lang="en-GB" altLang="en-US" b="1">
                <a:latin typeface="Courier New" panose="02070309020205020404" pitchFamily="49" charset="0"/>
              </a:rPr>
              <a:t>KB</a:t>
            </a:r>
            <a:r>
              <a:rPr lang="en-GB" altLang="en-US"/>
              <a:t> doesn’t╞</a:t>
            </a:r>
            <a:r>
              <a:rPr lang="en-GB" altLang="en-US" b="1"/>
              <a:t> </a:t>
            </a:r>
            <a:r>
              <a:rPr lang="en-GB" altLang="en-US"/>
              <a:t> </a:t>
            </a:r>
            <a:r>
              <a:rPr lang="en-GB" altLang="en-US" b="1" i="1">
                <a:cs typeface="Times New Roman" panose="02020603050405020304" pitchFamily="18" charset="0"/>
              </a:rPr>
              <a:t>α</a:t>
            </a:r>
            <a:r>
              <a:rPr lang="en-GB" altLang="en-US"/>
              <a:t> </a:t>
            </a:r>
          </a:p>
          <a:p>
            <a:pPr>
              <a:spcBef>
                <a:spcPts val="700"/>
              </a:spcBef>
              <a:buFont typeface="Wingdings 2" panose="05020102010507070707" pitchFamily="18"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i="1">
                <a:solidFill>
                  <a:srgbClr val="CC3300"/>
                </a:solidFill>
              </a:rPr>
              <a:t>Resolution repeatedly combines two clauses to make a new one until an empty clause is derived (a contradiction)</a:t>
            </a:r>
          </a:p>
        </p:txBody>
      </p:sp>
      <p:pic>
        <p:nvPicPr>
          <p:cNvPr id="3" name="Audio 2">
            <a:hlinkClick r:id="" action="ppaction://media"/>
            <a:extLst>
              <a:ext uri="{FF2B5EF4-FFF2-40B4-BE49-F238E27FC236}">
                <a16:creationId xmlns:a16="http://schemas.microsoft.com/office/drawing/2014/main" id="{45A44AD5-ECDC-42DC-BED7-0F81A39617D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782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26FC7A16-F3CA-46DA-B4D6-7892C7A8B716}"/>
              </a:ext>
            </a:extLst>
          </p:cNvPr>
          <p:cNvSpPr>
            <a:spLocks noGrp="1" noChangeArrowheads="1"/>
          </p:cNvSpPr>
          <p:nvPr>
            <p:ph type="title"/>
          </p:nvPr>
        </p:nvSpPr>
        <p:spPr>
          <a:xfrm>
            <a:off x="1143000" y="457200"/>
            <a:ext cx="7772400" cy="1143000"/>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Resolution</a:t>
            </a:r>
          </a:p>
        </p:txBody>
      </p:sp>
      <p:grpSp>
        <p:nvGrpSpPr>
          <p:cNvPr id="27650" name="Group 2">
            <a:extLst>
              <a:ext uri="{FF2B5EF4-FFF2-40B4-BE49-F238E27FC236}">
                <a16:creationId xmlns:a16="http://schemas.microsoft.com/office/drawing/2014/main" id="{7A3332D1-0843-4F50-8E54-5EB7DAFB2E79}"/>
              </a:ext>
            </a:extLst>
          </p:cNvPr>
          <p:cNvGrpSpPr>
            <a:grpSpLocks/>
          </p:cNvGrpSpPr>
          <p:nvPr/>
        </p:nvGrpSpPr>
        <p:grpSpPr bwMode="auto">
          <a:xfrm>
            <a:off x="1189038" y="2438400"/>
            <a:ext cx="2817812" cy="379413"/>
            <a:chOff x="749" y="1536"/>
            <a:chExt cx="1775" cy="239"/>
          </a:xfrm>
        </p:grpSpPr>
        <p:sp>
          <p:nvSpPr>
            <p:cNvPr id="27651" name="AutoShape 3">
              <a:extLst>
                <a:ext uri="{FF2B5EF4-FFF2-40B4-BE49-F238E27FC236}">
                  <a16:creationId xmlns:a16="http://schemas.microsoft.com/office/drawing/2014/main" id="{EFF3247B-EC1E-4603-BE32-265B52F76A77}"/>
                </a:ext>
              </a:extLst>
            </p:cNvPr>
            <p:cNvSpPr>
              <a:spLocks noChangeArrowheads="1"/>
            </p:cNvSpPr>
            <p:nvPr/>
          </p:nvSpPr>
          <p:spPr bwMode="auto">
            <a:xfrm>
              <a:off x="749" y="1536"/>
              <a:ext cx="1776" cy="240"/>
            </a:xfrm>
            <a:prstGeom prst="roundRect">
              <a:avLst>
                <a:gd name="adj" fmla="val 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652" name="Text Box 4">
              <a:extLst>
                <a:ext uri="{FF2B5EF4-FFF2-40B4-BE49-F238E27FC236}">
                  <a16:creationId xmlns:a16="http://schemas.microsoft.com/office/drawing/2014/main" id="{1BCC8162-ABC5-412F-A43D-16E67E486D42}"/>
                </a:ext>
              </a:extLst>
            </p:cNvPr>
            <p:cNvSpPr txBox="1">
              <a:spLocks noChangeArrowheads="1"/>
            </p:cNvSpPr>
            <p:nvPr/>
          </p:nvSpPr>
          <p:spPr bwMode="auto">
            <a:xfrm>
              <a:off x="749" y="1536"/>
              <a:ext cx="17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1pPr>
              <a:lvl2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9pPr>
            </a:lstStyle>
            <a:p>
              <a:pPr eaLnBrk="1" hangingPunct="1">
                <a:lnSpc>
                  <a:spcPct val="93000"/>
                </a:lnSpc>
                <a:spcBef>
                  <a:spcPts val="500"/>
                </a:spcBef>
                <a:buClr>
                  <a:srgbClr val="0099CC"/>
                </a:buClr>
                <a:buSzPct val="75000"/>
                <a:buFont typeface="Wingdings" panose="05000000000000000000" pitchFamily="2" charset="2"/>
                <a:buChar char=""/>
              </a:pPr>
              <a:r>
                <a:rPr lang="en-GB" altLang="en-US" sz="2000" b="1"/>
                <a:t>Resolution in PL</a:t>
              </a:r>
            </a:p>
          </p:txBody>
        </p:sp>
      </p:grpSp>
      <p:grpSp>
        <p:nvGrpSpPr>
          <p:cNvPr id="27653" name="Group 5">
            <a:extLst>
              <a:ext uri="{FF2B5EF4-FFF2-40B4-BE49-F238E27FC236}">
                <a16:creationId xmlns:a16="http://schemas.microsoft.com/office/drawing/2014/main" id="{665353C2-EE5B-4F70-881D-C7639FAA66CA}"/>
              </a:ext>
            </a:extLst>
          </p:cNvPr>
          <p:cNvGrpSpPr>
            <a:grpSpLocks/>
          </p:cNvGrpSpPr>
          <p:nvPr/>
        </p:nvGrpSpPr>
        <p:grpSpPr bwMode="auto">
          <a:xfrm>
            <a:off x="2027238" y="2895600"/>
            <a:ext cx="2436812" cy="427038"/>
            <a:chOff x="1277" y="1824"/>
            <a:chExt cx="1535" cy="269"/>
          </a:xfrm>
        </p:grpSpPr>
        <p:sp>
          <p:nvSpPr>
            <p:cNvPr id="27654" name="Text Box 6">
              <a:extLst>
                <a:ext uri="{FF2B5EF4-FFF2-40B4-BE49-F238E27FC236}">
                  <a16:creationId xmlns:a16="http://schemas.microsoft.com/office/drawing/2014/main" id="{23991766-382E-4894-AEA3-7A127B5560ED}"/>
                </a:ext>
              </a:extLst>
            </p:cNvPr>
            <p:cNvSpPr txBox="1">
              <a:spLocks noChangeArrowheads="1"/>
            </p:cNvSpPr>
            <p:nvPr/>
          </p:nvSpPr>
          <p:spPr bwMode="auto">
            <a:xfrm>
              <a:off x="1277" y="1824"/>
              <a:ext cx="153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4000"/>
                </a:lnSpc>
                <a:spcBef>
                  <a:spcPts val="500"/>
                </a:spcBef>
                <a:buClr>
                  <a:srgbClr val="000000"/>
                </a:buClr>
                <a:buSzPct val="75000"/>
                <a:buFont typeface="Wingdings" panose="05000000000000000000" pitchFamily="2" charset="2"/>
                <a:buNone/>
              </a:pPr>
              <a:r>
                <a:rPr lang="en-GB" altLang="en-US" sz="2000" b="1" i="1">
                  <a:latin typeface="Courier New" panose="02070309020205020404" pitchFamily="49" charset="0"/>
                </a:rPr>
                <a:t>α</a:t>
              </a:r>
              <a:r>
                <a:rPr lang="en-GB" altLang="en-US" sz="2000" b="1">
                  <a:latin typeface="Arial" panose="020B0604020202020204" pitchFamily="34" charset="0"/>
                </a:rPr>
                <a:t> </a:t>
              </a:r>
              <a:r>
                <a:rPr lang="en-GB" altLang="en-US" sz="2000" b="1">
                  <a:latin typeface="Symbol" panose="05050102010706020507" pitchFamily="18" charset="2"/>
                </a:rPr>
                <a:t></a:t>
              </a:r>
              <a:r>
                <a:rPr lang="en-GB" altLang="en-US" sz="2000" b="1">
                  <a:latin typeface="Arial" panose="020B0604020202020204" pitchFamily="34" charset="0"/>
                </a:rPr>
                <a:t> </a:t>
              </a:r>
              <a:r>
                <a:rPr lang="en-GB" altLang="en-US" sz="2000" b="1" i="1">
                  <a:latin typeface="Palatino" pitchFamily="2" charset="0"/>
                </a:rPr>
                <a:t>β, </a:t>
              </a:r>
              <a:r>
                <a:rPr lang="en-GB" altLang="en-US" sz="2000" b="1">
                  <a:latin typeface="Symbol" panose="05050102010706020507" pitchFamily="18" charset="2"/>
                </a:rPr>
                <a:t></a:t>
              </a:r>
              <a:r>
                <a:rPr lang="en-GB" altLang="en-US" sz="2000" b="1" i="1">
                  <a:latin typeface="Palatino" pitchFamily="2" charset="0"/>
                </a:rPr>
                <a:t>β</a:t>
              </a:r>
              <a:r>
                <a:rPr lang="en-GB" altLang="en-US" sz="2000" b="1">
                  <a:latin typeface="Arial" panose="020B0604020202020204" pitchFamily="34" charset="0"/>
                </a:rPr>
                <a:t> </a:t>
              </a:r>
              <a:r>
                <a:rPr lang="en-GB" altLang="en-US" sz="2000" b="1">
                  <a:latin typeface="Symbol" panose="05050102010706020507" pitchFamily="18" charset="2"/>
                </a:rPr>
                <a:t></a:t>
              </a:r>
              <a:r>
                <a:rPr lang="en-GB" altLang="en-US" sz="2000" b="1">
                  <a:latin typeface="Arial" panose="020B0604020202020204" pitchFamily="34" charset="0"/>
                </a:rPr>
                <a:t> </a:t>
              </a:r>
              <a:r>
                <a:rPr lang="en-GB" altLang="en-US" sz="2000" b="1" i="1">
                  <a:latin typeface="Palatino" pitchFamily="2" charset="0"/>
                </a:rPr>
                <a:t>γ</a:t>
              </a:r>
            </a:p>
          </p:txBody>
        </p:sp>
        <p:sp>
          <p:nvSpPr>
            <p:cNvPr id="27655" name="Line 7">
              <a:extLst>
                <a:ext uri="{FF2B5EF4-FFF2-40B4-BE49-F238E27FC236}">
                  <a16:creationId xmlns:a16="http://schemas.microsoft.com/office/drawing/2014/main" id="{FE3987E6-48A3-4618-B0AE-0683183A7F00}"/>
                </a:ext>
              </a:extLst>
            </p:cNvPr>
            <p:cNvSpPr>
              <a:spLocks noChangeShapeType="1"/>
            </p:cNvSpPr>
            <p:nvPr/>
          </p:nvSpPr>
          <p:spPr bwMode="auto">
            <a:xfrm>
              <a:off x="1277" y="2047"/>
              <a:ext cx="1536"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656" name="Text Box 8">
            <a:extLst>
              <a:ext uri="{FF2B5EF4-FFF2-40B4-BE49-F238E27FC236}">
                <a16:creationId xmlns:a16="http://schemas.microsoft.com/office/drawing/2014/main" id="{ED28FEF8-7F5B-4A4A-BB8E-194718C3339F}"/>
              </a:ext>
            </a:extLst>
          </p:cNvPr>
          <p:cNvSpPr txBox="1">
            <a:spLocks noChangeArrowheads="1"/>
          </p:cNvSpPr>
          <p:nvPr/>
        </p:nvSpPr>
        <p:spPr bwMode="auto">
          <a:xfrm>
            <a:off x="2027238" y="3200400"/>
            <a:ext cx="2438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4000"/>
              </a:lnSpc>
              <a:spcBef>
                <a:spcPts val="500"/>
              </a:spcBef>
              <a:buClr>
                <a:srgbClr val="000000"/>
              </a:buClr>
              <a:buSzPct val="75000"/>
              <a:buFont typeface="Wingdings" panose="05000000000000000000" pitchFamily="2" charset="2"/>
              <a:buNone/>
            </a:pPr>
            <a:r>
              <a:rPr lang="en-GB" altLang="en-US" sz="2000" b="1" i="1">
                <a:latin typeface="Courier New" panose="02070309020205020404" pitchFamily="49" charset="0"/>
              </a:rPr>
              <a:t>α</a:t>
            </a:r>
            <a:r>
              <a:rPr lang="en-GB" altLang="en-US" sz="2000" b="1">
                <a:latin typeface="Arial" panose="020B0604020202020204" pitchFamily="34" charset="0"/>
              </a:rPr>
              <a:t> </a:t>
            </a:r>
            <a:r>
              <a:rPr lang="en-GB" altLang="en-US" sz="2000" b="1">
                <a:latin typeface="Symbol" panose="05050102010706020507" pitchFamily="18" charset="2"/>
              </a:rPr>
              <a:t></a:t>
            </a:r>
            <a:r>
              <a:rPr lang="en-GB" altLang="en-US" sz="2000" b="1">
                <a:latin typeface="Arial" panose="020B0604020202020204" pitchFamily="34" charset="0"/>
              </a:rPr>
              <a:t> </a:t>
            </a:r>
            <a:r>
              <a:rPr lang="en-GB" altLang="en-US" sz="2000" b="1" i="1">
                <a:latin typeface="Palatino" pitchFamily="2" charset="0"/>
              </a:rPr>
              <a:t>γ</a:t>
            </a:r>
          </a:p>
        </p:txBody>
      </p:sp>
      <p:grpSp>
        <p:nvGrpSpPr>
          <p:cNvPr id="27657" name="Group 9">
            <a:extLst>
              <a:ext uri="{FF2B5EF4-FFF2-40B4-BE49-F238E27FC236}">
                <a16:creationId xmlns:a16="http://schemas.microsoft.com/office/drawing/2014/main" id="{5F7A10CB-CAC1-4F6B-B218-082EFC9B0790}"/>
              </a:ext>
            </a:extLst>
          </p:cNvPr>
          <p:cNvGrpSpPr>
            <a:grpSpLocks/>
          </p:cNvGrpSpPr>
          <p:nvPr/>
        </p:nvGrpSpPr>
        <p:grpSpPr bwMode="auto">
          <a:xfrm>
            <a:off x="5532438" y="2895600"/>
            <a:ext cx="2436812" cy="427038"/>
            <a:chOff x="3485" y="1824"/>
            <a:chExt cx="1535" cy="269"/>
          </a:xfrm>
        </p:grpSpPr>
        <p:sp>
          <p:nvSpPr>
            <p:cNvPr id="27658" name="Text Box 10">
              <a:extLst>
                <a:ext uri="{FF2B5EF4-FFF2-40B4-BE49-F238E27FC236}">
                  <a16:creationId xmlns:a16="http://schemas.microsoft.com/office/drawing/2014/main" id="{29C62025-7D13-4A92-869B-EEF101D2F7F4}"/>
                </a:ext>
              </a:extLst>
            </p:cNvPr>
            <p:cNvSpPr txBox="1">
              <a:spLocks noChangeArrowheads="1"/>
            </p:cNvSpPr>
            <p:nvPr/>
          </p:nvSpPr>
          <p:spPr bwMode="auto">
            <a:xfrm>
              <a:off x="3485" y="1824"/>
              <a:ext cx="153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spcBef>
                  <a:spcPts val="500"/>
                </a:spcBef>
                <a:buClr>
                  <a:srgbClr val="000000"/>
                </a:buClr>
                <a:buSzPct val="75000"/>
                <a:buFont typeface="Wingdings" panose="05000000000000000000" pitchFamily="2" charset="2"/>
                <a:buNone/>
              </a:pPr>
              <a:r>
                <a:rPr lang="en-GB" altLang="en-US" sz="2000" b="1">
                  <a:latin typeface="Symbol" panose="05050102010706020507" pitchFamily="18" charset="2"/>
                </a:rPr>
                <a:t></a:t>
              </a:r>
              <a:r>
                <a:rPr lang="en-GB" altLang="en-US" sz="2000" b="1" i="1">
                  <a:latin typeface="Courier New" panose="02070309020205020404" pitchFamily="49" charset="0"/>
                </a:rPr>
                <a:t>α</a:t>
              </a:r>
              <a:r>
                <a:rPr lang="en-GB" altLang="en-US" sz="2000" b="1">
                  <a:latin typeface="Symbol" panose="05050102010706020507" pitchFamily="18" charset="2"/>
                </a:rPr>
                <a:t></a:t>
              </a:r>
              <a:r>
                <a:rPr lang="en-GB" altLang="en-US" sz="2000" b="1" i="1">
                  <a:latin typeface="Palatino" pitchFamily="2" charset="0"/>
                </a:rPr>
                <a:t>β, β</a:t>
              </a:r>
              <a:r>
                <a:rPr lang="en-GB" altLang="en-US" sz="2000" b="1">
                  <a:latin typeface="Symbol" panose="05050102010706020507" pitchFamily="18" charset="2"/>
                </a:rPr>
                <a:t></a:t>
              </a:r>
              <a:r>
                <a:rPr lang="en-GB" altLang="en-US" sz="2000" b="1" i="1">
                  <a:latin typeface="Palatino" pitchFamily="2" charset="0"/>
                </a:rPr>
                <a:t>γ</a:t>
              </a:r>
            </a:p>
          </p:txBody>
        </p:sp>
        <p:sp>
          <p:nvSpPr>
            <p:cNvPr id="27659" name="Line 11">
              <a:extLst>
                <a:ext uri="{FF2B5EF4-FFF2-40B4-BE49-F238E27FC236}">
                  <a16:creationId xmlns:a16="http://schemas.microsoft.com/office/drawing/2014/main" id="{9F5AEBC5-9A6B-43E3-A08D-6C5C0D8BF350}"/>
                </a:ext>
              </a:extLst>
            </p:cNvPr>
            <p:cNvSpPr>
              <a:spLocks noChangeShapeType="1"/>
            </p:cNvSpPr>
            <p:nvPr/>
          </p:nvSpPr>
          <p:spPr bwMode="auto">
            <a:xfrm>
              <a:off x="3485" y="2047"/>
              <a:ext cx="1536"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660" name="Text Box 12">
            <a:extLst>
              <a:ext uri="{FF2B5EF4-FFF2-40B4-BE49-F238E27FC236}">
                <a16:creationId xmlns:a16="http://schemas.microsoft.com/office/drawing/2014/main" id="{55864ABC-C449-4AF6-A50B-79256A06B8E9}"/>
              </a:ext>
            </a:extLst>
          </p:cNvPr>
          <p:cNvSpPr txBox="1">
            <a:spLocks noChangeArrowheads="1"/>
          </p:cNvSpPr>
          <p:nvPr/>
        </p:nvSpPr>
        <p:spPr bwMode="auto">
          <a:xfrm>
            <a:off x="5532438" y="3200400"/>
            <a:ext cx="2438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spcBef>
                <a:spcPts val="500"/>
              </a:spcBef>
              <a:buClr>
                <a:srgbClr val="000000"/>
              </a:buClr>
              <a:buSzPct val="75000"/>
              <a:buFont typeface="Wingdings" panose="05000000000000000000" pitchFamily="2" charset="2"/>
              <a:buNone/>
            </a:pPr>
            <a:r>
              <a:rPr lang="en-GB" altLang="en-US" sz="2000" b="1">
                <a:latin typeface="Symbol" panose="05050102010706020507" pitchFamily="18" charset="2"/>
              </a:rPr>
              <a:t></a:t>
            </a:r>
            <a:r>
              <a:rPr lang="en-GB" altLang="en-US" sz="2000" b="1" i="1">
                <a:latin typeface="Courier New" panose="02070309020205020404" pitchFamily="49" charset="0"/>
              </a:rPr>
              <a:t>α</a:t>
            </a:r>
            <a:r>
              <a:rPr lang="en-GB" altLang="en-US" sz="2000" b="1">
                <a:latin typeface="Symbol" panose="05050102010706020507" pitchFamily="18" charset="2"/>
              </a:rPr>
              <a:t></a:t>
            </a:r>
            <a:r>
              <a:rPr lang="en-GB" altLang="en-US" sz="2000" b="1" i="1">
                <a:latin typeface="Palatino" pitchFamily="2" charset="0"/>
              </a:rPr>
              <a:t>γ</a:t>
            </a:r>
          </a:p>
        </p:txBody>
      </p:sp>
      <p:grpSp>
        <p:nvGrpSpPr>
          <p:cNvPr id="27661" name="Group 13">
            <a:extLst>
              <a:ext uri="{FF2B5EF4-FFF2-40B4-BE49-F238E27FC236}">
                <a16:creationId xmlns:a16="http://schemas.microsoft.com/office/drawing/2014/main" id="{21739271-A6E2-45A8-9FE0-3E7656BEA186}"/>
              </a:ext>
            </a:extLst>
          </p:cNvPr>
          <p:cNvGrpSpPr>
            <a:grpSpLocks/>
          </p:cNvGrpSpPr>
          <p:nvPr/>
        </p:nvGrpSpPr>
        <p:grpSpPr bwMode="auto">
          <a:xfrm>
            <a:off x="1189038" y="4022725"/>
            <a:ext cx="7543800" cy="1066800"/>
            <a:chOff x="749" y="2534"/>
            <a:chExt cx="4752" cy="672"/>
          </a:xfrm>
        </p:grpSpPr>
        <p:sp>
          <p:nvSpPr>
            <p:cNvPr id="27662" name="AutoShape 14">
              <a:extLst>
                <a:ext uri="{FF2B5EF4-FFF2-40B4-BE49-F238E27FC236}">
                  <a16:creationId xmlns:a16="http://schemas.microsoft.com/office/drawing/2014/main" id="{56A12FB6-0219-4A48-9FB8-C091EFAD1529}"/>
                </a:ext>
              </a:extLst>
            </p:cNvPr>
            <p:cNvSpPr>
              <a:spLocks noChangeArrowheads="1"/>
            </p:cNvSpPr>
            <p:nvPr/>
          </p:nvSpPr>
          <p:spPr bwMode="auto">
            <a:xfrm>
              <a:off x="749" y="2534"/>
              <a:ext cx="4752" cy="672"/>
            </a:xfrm>
            <a:prstGeom prst="roundRect">
              <a:avLst>
                <a:gd name="adj" fmla="val 14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663" name="Text Box 15">
              <a:extLst>
                <a:ext uri="{FF2B5EF4-FFF2-40B4-BE49-F238E27FC236}">
                  <a16:creationId xmlns:a16="http://schemas.microsoft.com/office/drawing/2014/main" id="{97BEF9FF-322C-4934-A0C2-58CF97BC4BF5}"/>
                </a:ext>
              </a:extLst>
            </p:cNvPr>
            <p:cNvSpPr txBox="1">
              <a:spLocks noChangeArrowheads="1"/>
            </p:cNvSpPr>
            <p:nvPr/>
          </p:nvSpPr>
          <p:spPr bwMode="auto">
            <a:xfrm>
              <a:off x="749" y="2534"/>
              <a:ext cx="4752"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1pPr>
              <a:lvl2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9pPr>
            </a:lstStyle>
            <a:p>
              <a:pPr eaLnBrk="1" hangingPunct="1">
                <a:lnSpc>
                  <a:spcPct val="93000"/>
                </a:lnSpc>
                <a:spcBef>
                  <a:spcPts val="500"/>
                </a:spcBef>
                <a:buClr>
                  <a:srgbClr val="0099CC"/>
                </a:buClr>
                <a:buSzPct val="75000"/>
                <a:buFont typeface="Wingdings" panose="05000000000000000000" pitchFamily="2" charset="2"/>
                <a:buChar char=""/>
              </a:pPr>
              <a:r>
                <a:rPr lang="en-GB" altLang="en-US" sz="2000" b="1"/>
                <a:t>Generalized Resolution (GR) for FOL:</a:t>
              </a:r>
            </a:p>
            <a:p>
              <a:pPr eaLnBrk="1" hangingPunct="1">
                <a:spcBef>
                  <a:spcPts val="500"/>
                </a:spcBef>
                <a:buClr>
                  <a:srgbClr val="0099CC"/>
                </a:buClr>
                <a:buSzPct val="75000"/>
                <a:buFont typeface="Wingdings" panose="05000000000000000000" pitchFamily="2" charset="2"/>
                <a:buNone/>
              </a:pPr>
              <a:r>
                <a:rPr lang="en-GB" altLang="en-US" sz="2000" b="1"/>
                <a:t>	</a:t>
              </a:r>
              <a:r>
                <a:rPr lang="en-GB" altLang="en-US" sz="2000"/>
                <a:t>where</a:t>
              </a:r>
              <a:r>
                <a:rPr lang="en-GB" altLang="en-US" sz="2000" b="1" i="1"/>
                <a:t> p</a:t>
              </a:r>
              <a:r>
                <a:rPr lang="en-GB" altLang="en-US" sz="2000" b="1" i="1" baseline="-25000"/>
                <a:t>i</a:t>
              </a:r>
              <a:r>
                <a:rPr lang="en-GB" altLang="en-US" sz="2000" i="1"/>
                <a:t> </a:t>
              </a:r>
              <a:r>
                <a:rPr lang="en-GB" altLang="en-US" sz="2000"/>
                <a:t>and</a:t>
              </a:r>
              <a:r>
                <a:rPr lang="en-GB" altLang="en-US" sz="2000" i="1"/>
                <a:t> </a:t>
              </a:r>
              <a:r>
                <a:rPr lang="en-GB" altLang="en-US" sz="2000" b="1" i="1"/>
                <a:t>q</a:t>
              </a:r>
              <a:r>
                <a:rPr lang="en-GB" altLang="en-US" sz="2000" b="1" i="1" baseline="-25000"/>
                <a:t>i</a:t>
              </a:r>
              <a:r>
                <a:rPr lang="en-GB" altLang="en-US" sz="2000" i="1"/>
                <a:t> </a:t>
              </a:r>
              <a:r>
                <a:rPr lang="en-GB" altLang="en-US" sz="2000"/>
                <a:t>are literals for all</a:t>
              </a:r>
              <a:r>
                <a:rPr lang="en-GB" altLang="en-US" sz="2000" i="1"/>
                <a:t> </a:t>
              </a:r>
              <a:r>
                <a:rPr lang="en-GB" altLang="en-US" sz="2000" b="1" i="1"/>
                <a:t>i</a:t>
              </a:r>
              <a:br>
                <a:rPr lang="en-GB" altLang="en-US" sz="2000" b="1" i="1"/>
              </a:br>
              <a:r>
                <a:rPr lang="en-GB" altLang="en-US" sz="2000"/>
                <a:t>where</a:t>
              </a:r>
              <a:r>
                <a:rPr lang="en-GB" altLang="en-US" sz="2000" b="1" i="1"/>
                <a:t> UNIFY(p</a:t>
              </a:r>
              <a:r>
                <a:rPr lang="en-GB" altLang="en-US" sz="2000" b="1" i="1" baseline="-25000"/>
                <a:t>j </a:t>
              </a:r>
              <a:r>
                <a:rPr lang="en-GB" altLang="en-US" sz="2000" b="1" i="1"/>
                <a:t>, q</a:t>
              </a:r>
              <a:r>
                <a:rPr lang="en-GB" altLang="en-US" sz="2000" b="1" i="1" baseline="-25000"/>
                <a:t>k</a:t>
              </a:r>
              <a:r>
                <a:rPr lang="en-GB" altLang="en-US" sz="2000" b="1" i="1"/>
                <a:t>) </a:t>
              </a:r>
              <a:r>
                <a:rPr lang="en-GB" altLang="en-US" sz="2000" b="1"/>
                <a:t>= </a:t>
              </a:r>
              <a:r>
                <a:rPr lang="en-GB" altLang="en-US" sz="2000" i="1">
                  <a:latin typeface="Symbol" panose="05050102010706020507" pitchFamily="18" charset="2"/>
                </a:rPr>
                <a:t></a:t>
              </a:r>
              <a:r>
                <a:rPr lang="en-GB" altLang="en-US" sz="2000" i="1"/>
                <a:t>, </a:t>
              </a:r>
              <a:r>
                <a:rPr lang="en-GB" altLang="en-US" sz="2000"/>
                <a:t>and</a:t>
              </a:r>
              <a:r>
                <a:rPr lang="en-GB" altLang="en-US" sz="2000" i="1"/>
                <a:t> </a:t>
              </a:r>
              <a:r>
                <a:rPr lang="en-GB" altLang="en-US" sz="2000" b="1" i="1"/>
                <a:t>q</a:t>
              </a:r>
              <a:r>
                <a:rPr lang="en-GB" altLang="en-US" sz="2000" b="1" i="1" baseline="-25000"/>
                <a:t>k</a:t>
              </a:r>
              <a:r>
                <a:rPr lang="en-GB" altLang="en-US" sz="2000" i="1"/>
                <a:t> </a:t>
              </a:r>
              <a:r>
                <a:rPr lang="en-GB" altLang="en-US" sz="2000"/>
                <a:t>is the negation of </a:t>
              </a:r>
              <a:r>
                <a:rPr lang="en-GB" altLang="en-US" sz="2000" b="1" i="1"/>
                <a:t>p</a:t>
              </a:r>
              <a:r>
                <a:rPr lang="en-GB" altLang="en-US" sz="2000" b="1" i="1" baseline="-25000"/>
                <a:t>j</a:t>
              </a:r>
            </a:p>
          </p:txBody>
        </p:sp>
      </p:grpSp>
      <p:grpSp>
        <p:nvGrpSpPr>
          <p:cNvPr id="27664" name="Group 16">
            <a:extLst>
              <a:ext uri="{FF2B5EF4-FFF2-40B4-BE49-F238E27FC236}">
                <a16:creationId xmlns:a16="http://schemas.microsoft.com/office/drawing/2014/main" id="{77BA7B21-EAF7-4643-BB8C-E4F73954144D}"/>
              </a:ext>
            </a:extLst>
          </p:cNvPr>
          <p:cNvGrpSpPr>
            <a:grpSpLocks/>
          </p:cNvGrpSpPr>
          <p:nvPr/>
        </p:nvGrpSpPr>
        <p:grpSpPr bwMode="auto">
          <a:xfrm>
            <a:off x="1646238" y="5241925"/>
            <a:ext cx="7092950" cy="458788"/>
            <a:chOff x="1037" y="3302"/>
            <a:chExt cx="4468" cy="289"/>
          </a:xfrm>
        </p:grpSpPr>
        <p:sp>
          <p:nvSpPr>
            <p:cNvPr id="27665" name="Text Box 17">
              <a:extLst>
                <a:ext uri="{FF2B5EF4-FFF2-40B4-BE49-F238E27FC236}">
                  <a16:creationId xmlns:a16="http://schemas.microsoft.com/office/drawing/2014/main" id="{F466DB83-F662-44FB-878C-444380EA11A0}"/>
                </a:ext>
              </a:extLst>
            </p:cNvPr>
            <p:cNvSpPr txBox="1">
              <a:spLocks noChangeArrowheads="1"/>
            </p:cNvSpPr>
            <p:nvPr/>
          </p:nvSpPr>
          <p:spPr bwMode="auto">
            <a:xfrm>
              <a:off x="1037" y="3302"/>
              <a:ext cx="446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i="1">
                  <a:latin typeface="Palatino" pitchFamily="2" charset="0"/>
                </a:rPr>
                <a:t>p</a:t>
              </a:r>
              <a:r>
                <a:rPr lang="en-GB" altLang="en-US" sz="2000" b="1" i="1" baseline="-25000">
                  <a:latin typeface="Palatino" pitchFamily="2" charset="0"/>
                </a:rPr>
                <a:t>1 </a:t>
              </a:r>
              <a:r>
                <a:rPr lang="en-GB" altLang="en-US" sz="2000" b="1">
                  <a:latin typeface="Symbol" panose="05050102010706020507" pitchFamily="18" charset="2"/>
                </a:rPr>
                <a:t></a:t>
              </a:r>
              <a:r>
                <a:rPr lang="en-GB" altLang="en-US" sz="2000" b="1" i="1">
                  <a:latin typeface="Palatino" pitchFamily="2" charset="0"/>
                </a:rPr>
                <a:t>… </a:t>
              </a:r>
              <a:r>
                <a:rPr lang="en-GB" altLang="en-US" sz="2000" b="1" i="1">
                  <a:solidFill>
                    <a:srgbClr val="CC3300"/>
                  </a:solidFill>
                  <a:latin typeface="Palatino" pitchFamily="2" charset="0"/>
                </a:rPr>
                <a:t>p</a:t>
              </a:r>
              <a:r>
                <a:rPr lang="en-GB" altLang="en-US" sz="2000" b="1" i="1" baseline="-25000">
                  <a:solidFill>
                    <a:srgbClr val="CC3300"/>
                  </a:solidFill>
                  <a:latin typeface="Palatino" pitchFamily="2" charset="0"/>
                </a:rPr>
                <a:t>j </a:t>
              </a:r>
              <a:r>
                <a:rPr lang="en-GB" altLang="en-US" sz="2000" b="1">
                  <a:latin typeface="Symbol" panose="05050102010706020507" pitchFamily="18" charset="2"/>
                </a:rPr>
                <a:t></a:t>
              </a:r>
              <a:r>
                <a:rPr lang="en-GB" altLang="en-US" sz="2000" b="1" i="1">
                  <a:latin typeface="Palatino" pitchFamily="2" charset="0"/>
                </a:rPr>
                <a:t> … </a:t>
              </a:r>
              <a:r>
                <a:rPr lang="en-GB" altLang="en-US" sz="2000" b="1">
                  <a:latin typeface="Symbol" panose="05050102010706020507" pitchFamily="18" charset="2"/>
                </a:rPr>
                <a:t></a:t>
              </a:r>
              <a:r>
                <a:rPr lang="en-GB" altLang="en-US" sz="2000" b="1" i="1">
                  <a:latin typeface="Palatino" pitchFamily="2" charset="0"/>
                </a:rPr>
                <a:t> p</a:t>
              </a:r>
              <a:r>
                <a:rPr lang="en-GB" altLang="en-US" sz="2000" b="1" i="1" baseline="-25000">
                  <a:latin typeface="Palatino" pitchFamily="2" charset="0"/>
                </a:rPr>
                <a:t>m</a:t>
              </a:r>
              <a:r>
                <a:rPr lang="en-GB" altLang="en-US" sz="2000" b="1" i="1">
                  <a:latin typeface="Palatino" pitchFamily="2" charset="0"/>
                </a:rPr>
                <a:t> , q</a:t>
              </a:r>
              <a:r>
                <a:rPr lang="en-GB" altLang="en-US" sz="2000" b="1" i="1" baseline="-25000">
                  <a:latin typeface="Palatino" pitchFamily="2" charset="0"/>
                </a:rPr>
                <a:t>1 </a:t>
              </a:r>
              <a:r>
                <a:rPr lang="en-GB" altLang="en-US" sz="2000" b="1">
                  <a:latin typeface="Symbol" panose="05050102010706020507" pitchFamily="18" charset="2"/>
                </a:rPr>
                <a:t></a:t>
              </a:r>
              <a:r>
                <a:rPr lang="en-GB" altLang="en-US" sz="2000" b="1" i="1">
                  <a:latin typeface="Palatino" pitchFamily="2" charset="0"/>
                </a:rPr>
                <a:t>… </a:t>
              </a:r>
              <a:r>
                <a:rPr lang="en-GB" altLang="en-US" sz="2000" b="1" i="1">
                  <a:solidFill>
                    <a:srgbClr val="CC3300"/>
                  </a:solidFill>
                  <a:latin typeface="Palatino" pitchFamily="2" charset="0"/>
                </a:rPr>
                <a:t>q</a:t>
              </a:r>
              <a:r>
                <a:rPr lang="en-GB" altLang="en-US" sz="2000" b="1" i="1" baseline="-25000">
                  <a:solidFill>
                    <a:srgbClr val="CC3300"/>
                  </a:solidFill>
                  <a:latin typeface="Palatino" pitchFamily="2" charset="0"/>
                </a:rPr>
                <a:t>k</a:t>
              </a:r>
              <a:r>
                <a:rPr lang="en-GB" altLang="en-US" sz="2000" b="1" i="1" baseline="-25000">
                  <a:latin typeface="Palatino" pitchFamily="2" charset="0"/>
                </a:rPr>
                <a:t> </a:t>
              </a:r>
              <a:r>
                <a:rPr lang="en-GB" altLang="en-US" sz="2000" b="1">
                  <a:latin typeface="Symbol" panose="05050102010706020507" pitchFamily="18" charset="2"/>
                </a:rPr>
                <a:t></a:t>
              </a:r>
              <a:r>
                <a:rPr lang="en-GB" altLang="en-US" sz="2000" b="1" i="1">
                  <a:latin typeface="Palatino" pitchFamily="2" charset="0"/>
                </a:rPr>
                <a:t> … </a:t>
              </a:r>
              <a:r>
                <a:rPr lang="en-GB" altLang="en-US" sz="2000" b="1">
                  <a:latin typeface="Symbol" panose="05050102010706020507" pitchFamily="18" charset="2"/>
                </a:rPr>
                <a:t></a:t>
              </a:r>
              <a:r>
                <a:rPr lang="en-GB" altLang="en-US" sz="2000" b="1" i="1">
                  <a:latin typeface="Palatino" pitchFamily="2" charset="0"/>
                </a:rPr>
                <a:t> q</a:t>
              </a:r>
              <a:r>
                <a:rPr lang="en-GB" altLang="en-US" sz="2000" b="1" i="1" baseline="-25000">
                  <a:latin typeface="Palatino" pitchFamily="2" charset="0"/>
                </a:rPr>
                <a:t>n</a:t>
              </a:r>
              <a:r>
                <a:rPr lang="en-GB" altLang="en-US" sz="2000" b="1" i="1">
                  <a:latin typeface="Palatino" pitchFamily="2" charset="0"/>
                </a:rPr>
                <a:t> </a:t>
              </a:r>
            </a:p>
          </p:txBody>
        </p:sp>
        <p:sp>
          <p:nvSpPr>
            <p:cNvPr id="27666" name="Line 18">
              <a:extLst>
                <a:ext uri="{FF2B5EF4-FFF2-40B4-BE49-F238E27FC236}">
                  <a16:creationId xmlns:a16="http://schemas.microsoft.com/office/drawing/2014/main" id="{DA307429-2DDF-46C5-AE97-FF65A8E3348D}"/>
                </a:ext>
              </a:extLst>
            </p:cNvPr>
            <p:cNvSpPr>
              <a:spLocks noChangeShapeType="1"/>
            </p:cNvSpPr>
            <p:nvPr/>
          </p:nvSpPr>
          <p:spPr bwMode="auto">
            <a:xfrm>
              <a:off x="1037" y="3590"/>
              <a:ext cx="4468"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667" name="Text Box 19">
            <a:extLst>
              <a:ext uri="{FF2B5EF4-FFF2-40B4-BE49-F238E27FC236}">
                <a16:creationId xmlns:a16="http://schemas.microsoft.com/office/drawing/2014/main" id="{5A2E7B0E-C577-4450-A512-B64A4EA49417}"/>
              </a:ext>
            </a:extLst>
          </p:cNvPr>
          <p:cNvSpPr txBox="1">
            <a:spLocks noChangeArrowheads="1"/>
          </p:cNvSpPr>
          <p:nvPr/>
        </p:nvSpPr>
        <p:spPr bwMode="auto">
          <a:xfrm>
            <a:off x="1295400" y="5699125"/>
            <a:ext cx="74437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i="1">
                <a:latin typeface="Palatino" pitchFamily="2" charset="0"/>
              </a:rPr>
              <a:t>SUBST(</a:t>
            </a:r>
            <a:r>
              <a:rPr lang="en-GB" altLang="en-US" sz="2000" i="1">
                <a:latin typeface="Symbol" panose="05050102010706020507" pitchFamily="18" charset="2"/>
              </a:rPr>
              <a:t></a:t>
            </a:r>
            <a:r>
              <a:rPr lang="en-GB" altLang="en-US" sz="2000" b="1" i="1">
                <a:latin typeface="Palatino" pitchFamily="2" charset="0"/>
              </a:rPr>
              <a:t>, p</a:t>
            </a:r>
            <a:r>
              <a:rPr lang="en-GB" altLang="en-US" sz="2000" b="1" i="1" baseline="-25000">
                <a:latin typeface="Palatino" pitchFamily="2" charset="0"/>
              </a:rPr>
              <a:t>1 </a:t>
            </a:r>
            <a:r>
              <a:rPr lang="en-GB" altLang="en-US" sz="2000" b="1">
                <a:latin typeface="Symbol" panose="05050102010706020507" pitchFamily="18" charset="2"/>
              </a:rPr>
              <a:t></a:t>
            </a:r>
            <a:r>
              <a:rPr lang="en-GB" altLang="en-US" sz="2000" b="1" i="1">
                <a:latin typeface="Palatino" pitchFamily="2" charset="0"/>
              </a:rPr>
              <a:t>… </a:t>
            </a:r>
            <a:r>
              <a:rPr lang="en-GB" altLang="en-US" sz="2000" b="1" i="1">
                <a:solidFill>
                  <a:srgbClr val="EC4410"/>
                </a:solidFill>
                <a:latin typeface="Palatino" pitchFamily="2" charset="0"/>
              </a:rPr>
              <a:t>p</a:t>
            </a:r>
            <a:r>
              <a:rPr lang="en-GB" altLang="en-US" sz="2000" b="1" i="1" baseline="-25000">
                <a:solidFill>
                  <a:srgbClr val="EC4410"/>
                </a:solidFill>
                <a:latin typeface="Palatino" pitchFamily="2" charset="0"/>
              </a:rPr>
              <a:t>j-1</a:t>
            </a:r>
            <a:r>
              <a:rPr lang="en-GB" altLang="en-US" sz="2000" b="1">
                <a:solidFill>
                  <a:srgbClr val="EC4410"/>
                </a:solidFill>
                <a:latin typeface="Symbol" panose="05050102010706020507" pitchFamily="18" charset="2"/>
              </a:rPr>
              <a:t></a:t>
            </a:r>
            <a:r>
              <a:rPr lang="en-GB" altLang="en-US" sz="2000" b="1" i="1">
                <a:solidFill>
                  <a:srgbClr val="EC4410"/>
                </a:solidFill>
                <a:latin typeface="Palatino" pitchFamily="2" charset="0"/>
              </a:rPr>
              <a:t>p</a:t>
            </a:r>
            <a:r>
              <a:rPr lang="en-GB" altLang="en-US" sz="2000" b="1" i="1" baseline="-25000">
                <a:solidFill>
                  <a:srgbClr val="EC4410"/>
                </a:solidFill>
                <a:latin typeface="Palatino" pitchFamily="2" charset="0"/>
              </a:rPr>
              <a:t>j+1</a:t>
            </a:r>
            <a:r>
              <a:rPr lang="en-GB" altLang="en-US" sz="2000" b="1" i="1">
                <a:latin typeface="Palatino" pitchFamily="2" charset="0"/>
              </a:rPr>
              <a:t> … </a:t>
            </a:r>
            <a:r>
              <a:rPr lang="en-GB" altLang="en-US" sz="2000" b="1">
                <a:latin typeface="Symbol" panose="05050102010706020507" pitchFamily="18" charset="2"/>
              </a:rPr>
              <a:t></a:t>
            </a:r>
            <a:r>
              <a:rPr lang="en-GB" altLang="en-US" sz="2000" b="1" i="1">
                <a:latin typeface="Palatino" pitchFamily="2" charset="0"/>
              </a:rPr>
              <a:t> p</a:t>
            </a:r>
            <a:r>
              <a:rPr lang="en-GB" altLang="en-US" sz="2000" b="1" i="1" baseline="-25000">
                <a:latin typeface="Palatino" pitchFamily="2" charset="0"/>
              </a:rPr>
              <a:t>m </a:t>
            </a:r>
            <a:r>
              <a:rPr lang="en-GB" altLang="en-US" sz="2000" b="1">
                <a:latin typeface="Symbol" panose="05050102010706020507" pitchFamily="18" charset="2"/>
              </a:rPr>
              <a:t></a:t>
            </a:r>
            <a:r>
              <a:rPr lang="en-GB" altLang="en-US" sz="2000" b="1" i="1">
                <a:latin typeface="Palatino" pitchFamily="2" charset="0"/>
              </a:rPr>
              <a:t> q</a:t>
            </a:r>
            <a:r>
              <a:rPr lang="en-GB" altLang="en-US" sz="2000" b="1" i="1" baseline="-25000">
                <a:latin typeface="Palatino" pitchFamily="2" charset="0"/>
              </a:rPr>
              <a:t>1 </a:t>
            </a:r>
            <a:r>
              <a:rPr lang="en-GB" altLang="en-US" sz="2000" b="1">
                <a:latin typeface="Symbol" panose="05050102010706020507" pitchFamily="18" charset="2"/>
              </a:rPr>
              <a:t></a:t>
            </a:r>
            <a:r>
              <a:rPr lang="en-GB" altLang="en-US" sz="2000" b="1" i="1">
                <a:latin typeface="Palatino" pitchFamily="2" charset="0"/>
              </a:rPr>
              <a:t>… </a:t>
            </a:r>
            <a:r>
              <a:rPr lang="en-GB" altLang="en-US" sz="2000" b="1" i="1">
                <a:solidFill>
                  <a:srgbClr val="EC4410"/>
                </a:solidFill>
                <a:latin typeface="Palatino" pitchFamily="2" charset="0"/>
              </a:rPr>
              <a:t>q</a:t>
            </a:r>
            <a:r>
              <a:rPr lang="en-GB" altLang="en-US" sz="2000" b="1" i="1" baseline="-25000">
                <a:solidFill>
                  <a:srgbClr val="EC4410"/>
                </a:solidFill>
                <a:latin typeface="Palatino" pitchFamily="2" charset="0"/>
              </a:rPr>
              <a:t>k-1 </a:t>
            </a:r>
            <a:r>
              <a:rPr lang="en-GB" altLang="en-US" sz="2000" b="1">
                <a:solidFill>
                  <a:srgbClr val="EC4410"/>
                </a:solidFill>
                <a:latin typeface="Symbol" panose="05050102010706020507" pitchFamily="18" charset="2"/>
              </a:rPr>
              <a:t></a:t>
            </a:r>
            <a:r>
              <a:rPr lang="en-GB" altLang="en-US" sz="2000" b="1" i="1">
                <a:solidFill>
                  <a:srgbClr val="EC4410"/>
                </a:solidFill>
                <a:latin typeface="Palatino" pitchFamily="2" charset="0"/>
              </a:rPr>
              <a:t>q</a:t>
            </a:r>
            <a:r>
              <a:rPr lang="en-GB" altLang="en-US" sz="2000" b="1" i="1" baseline="-25000">
                <a:solidFill>
                  <a:srgbClr val="EC4410"/>
                </a:solidFill>
                <a:latin typeface="Palatino" pitchFamily="2" charset="0"/>
              </a:rPr>
              <a:t>k+1</a:t>
            </a:r>
            <a:r>
              <a:rPr lang="en-GB" altLang="en-US" sz="2000" b="1" i="1">
                <a:latin typeface="Palatino" pitchFamily="2" charset="0"/>
              </a:rPr>
              <a:t> … </a:t>
            </a:r>
            <a:r>
              <a:rPr lang="en-GB" altLang="en-US" sz="2000" b="1">
                <a:latin typeface="Symbol" panose="05050102010706020507" pitchFamily="18" charset="2"/>
              </a:rPr>
              <a:t></a:t>
            </a:r>
            <a:r>
              <a:rPr lang="en-GB" altLang="en-US" sz="2000" b="1" i="1">
                <a:latin typeface="Palatino" pitchFamily="2" charset="0"/>
              </a:rPr>
              <a:t> q</a:t>
            </a:r>
            <a:r>
              <a:rPr lang="en-GB" altLang="en-US" sz="2000" b="1" i="1" baseline="-25000">
                <a:latin typeface="Palatino" pitchFamily="2" charset="0"/>
              </a:rPr>
              <a:t>n</a:t>
            </a:r>
            <a:r>
              <a:rPr lang="en-GB" altLang="en-US" sz="2000" b="1" i="1">
                <a:latin typeface="Palatino" pitchFamily="2" charset="0"/>
              </a:rPr>
              <a:t>)</a:t>
            </a:r>
          </a:p>
        </p:txBody>
      </p:sp>
      <p:grpSp>
        <p:nvGrpSpPr>
          <p:cNvPr id="27668" name="Group 20">
            <a:extLst>
              <a:ext uri="{FF2B5EF4-FFF2-40B4-BE49-F238E27FC236}">
                <a16:creationId xmlns:a16="http://schemas.microsoft.com/office/drawing/2014/main" id="{08887DBD-D4F1-43B7-AC78-999A5D5BFDB1}"/>
              </a:ext>
            </a:extLst>
          </p:cNvPr>
          <p:cNvGrpSpPr>
            <a:grpSpLocks/>
          </p:cNvGrpSpPr>
          <p:nvPr/>
        </p:nvGrpSpPr>
        <p:grpSpPr bwMode="auto">
          <a:xfrm>
            <a:off x="4770438" y="2438400"/>
            <a:ext cx="2360612" cy="379413"/>
            <a:chOff x="3005" y="1536"/>
            <a:chExt cx="1487" cy="239"/>
          </a:xfrm>
        </p:grpSpPr>
        <p:sp>
          <p:nvSpPr>
            <p:cNvPr id="27669" name="AutoShape 21">
              <a:extLst>
                <a:ext uri="{FF2B5EF4-FFF2-40B4-BE49-F238E27FC236}">
                  <a16:creationId xmlns:a16="http://schemas.microsoft.com/office/drawing/2014/main" id="{6BA166A4-101C-4ACB-8303-5D1582B1951C}"/>
                </a:ext>
              </a:extLst>
            </p:cNvPr>
            <p:cNvSpPr>
              <a:spLocks noChangeArrowheads="1"/>
            </p:cNvSpPr>
            <p:nvPr/>
          </p:nvSpPr>
          <p:spPr bwMode="auto">
            <a:xfrm>
              <a:off x="3005" y="1536"/>
              <a:ext cx="1488" cy="240"/>
            </a:xfrm>
            <a:prstGeom prst="roundRect">
              <a:avLst>
                <a:gd name="adj" fmla="val 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670" name="Text Box 22">
              <a:extLst>
                <a:ext uri="{FF2B5EF4-FFF2-40B4-BE49-F238E27FC236}">
                  <a16:creationId xmlns:a16="http://schemas.microsoft.com/office/drawing/2014/main" id="{BA622481-A20F-44E6-82F9-62179FD4D979}"/>
                </a:ext>
              </a:extLst>
            </p:cNvPr>
            <p:cNvSpPr txBox="1">
              <a:spLocks noChangeArrowheads="1"/>
            </p:cNvSpPr>
            <p:nvPr/>
          </p:nvSpPr>
          <p:spPr bwMode="auto">
            <a:xfrm>
              <a:off x="3005" y="1536"/>
              <a:ext cx="14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1pPr>
              <a:lvl2pPr>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2pPr>
              <a:lvl3pPr>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3pPr>
              <a:lvl4pPr>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4pPr>
              <a:lvl5pPr>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9pPr>
            </a:lstStyle>
            <a:p>
              <a:pPr eaLnBrk="1" hangingPunct="1">
                <a:lnSpc>
                  <a:spcPct val="93000"/>
                </a:lnSpc>
                <a:spcBef>
                  <a:spcPts val="500"/>
                </a:spcBef>
                <a:buClr>
                  <a:srgbClr val="000000"/>
                </a:buClr>
                <a:buSzPct val="75000"/>
                <a:buFont typeface="Wingdings" panose="05000000000000000000" pitchFamily="2" charset="2"/>
                <a:buNone/>
              </a:pPr>
              <a:r>
                <a:rPr lang="en-GB" altLang="en-US" sz="2000" b="1"/>
                <a:t>	equivalently:</a:t>
              </a:r>
            </a:p>
          </p:txBody>
        </p:sp>
      </p:grpSp>
      <p:pic>
        <p:nvPicPr>
          <p:cNvPr id="2" name="Audio 1">
            <a:hlinkClick r:id="" action="ppaction://media"/>
            <a:extLst>
              <a:ext uri="{FF2B5EF4-FFF2-40B4-BE49-F238E27FC236}">
                <a16:creationId xmlns:a16="http://schemas.microsoft.com/office/drawing/2014/main" id="{6EE7F484-4CD8-4A9D-8845-137217F0256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199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4C398139-FD65-4872-80BB-0C68B31AEAEB}"/>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Resolution Refutation</a:t>
            </a:r>
          </a:p>
        </p:txBody>
      </p:sp>
      <p:grpSp>
        <p:nvGrpSpPr>
          <p:cNvPr id="28674" name="Group 2">
            <a:extLst>
              <a:ext uri="{FF2B5EF4-FFF2-40B4-BE49-F238E27FC236}">
                <a16:creationId xmlns:a16="http://schemas.microsoft.com/office/drawing/2014/main" id="{14B4453C-CE05-42E7-A0D9-C0F635406A21}"/>
              </a:ext>
            </a:extLst>
          </p:cNvPr>
          <p:cNvGrpSpPr>
            <a:grpSpLocks/>
          </p:cNvGrpSpPr>
          <p:nvPr/>
        </p:nvGrpSpPr>
        <p:grpSpPr bwMode="auto">
          <a:xfrm>
            <a:off x="1554163" y="1836738"/>
            <a:ext cx="6553200" cy="746125"/>
            <a:chOff x="979" y="1157"/>
            <a:chExt cx="4128" cy="470"/>
          </a:xfrm>
        </p:grpSpPr>
        <p:sp>
          <p:nvSpPr>
            <p:cNvPr id="28675" name="Text Box 3">
              <a:extLst>
                <a:ext uri="{FF2B5EF4-FFF2-40B4-BE49-F238E27FC236}">
                  <a16:creationId xmlns:a16="http://schemas.microsoft.com/office/drawing/2014/main" id="{4767B8B0-6932-4843-90BE-B393757BD7DA}"/>
                </a:ext>
              </a:extLst>
            </p:cNvPr>
            <p:cNvSpPr txBox="1">
              <a:spLocks noChangeArrowheads="1"/>
            </p:cNvSpPr>
            <p:nvPr/>
          </p:nvSpPr>
          <p:spPr bwMode="auto">
            <a:xfrm>
              <a:off x="1086" y="1157"/>
              <a:ext cx="3864"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4000"/>
                </a:lnSpc>
                <a:spcBef>
                  <a:spcPts val="500"/>
                </a:spcBef>
                <a:buClr>
                  <a:srgbClr val="000000"/>
                </a:buClr>
                <a:buSzPct val="75000"/>
                <a:buFont typeface="Wingdings" panose="05000000000000000000" pitchFamily="2" charset="2"/>
                <a:buNone/>
              </a:pPr>
              <a:r>
                <a:rPr lang="en-GB" altLang="en-US" sz="2000" b="1">
                  <a:solidFill>
                    <a:srgbClr val="CC3300"/>
                  </a:solidFill>
                  <a:latin typeface="Courier New" panose="02070309020205020404" pitchFamily="49" charset="0"/>
                </a:rPr>
                <a:t>well-fed(Me)</a:t>
              </a:r>
              <a:r>
                <a:rPr lang="en-GB" altLang="en-US" sz="2000" b="1" i="1">
                  <a:latin typeface="Palatino" pitchFamily="2" charset="0"/>
                </a:rPr>
                <a:t>, </a:t>
              </a:r>
              <a:r>
                <a:rPr lang="en-GB" altLang="en-US" sz="2000" b="1" i="1" baseline="-25000">
                  <a:latin typeface="Palatino" pitchFamily="2" charset="0"/>
                </a:rPr>
                <a:t>  </a:t>
              </a:r>
              <a:r>
                <a:rPr lang="en-GB" altLang="en-US" sz="2000" b="1">
                  <a:solidFill>
                    <a:srgbClr val="EC4410"/>
                  </a:solidFill>
                  <a:latin typeface="Symbol" panose="05050102010706020507" pitchFamily="18" charset="2"/>
                </a:rPr>
                <a:t></a:t>
              </a:r>
              <a:r>
                <a:rPr lang="en-GB" altLang="en-US" sz="2000" b="1">
                  <a:solidFill>
                    <a:srgbClr val="EC4410"/>
                  </a:solidFill>
                  <a:latin typeface="Courier New" panose="02070309020205020404" pitchFamily="49" charset="0"/>
                </a:rPr>
                <a:t>well-fed(x)</a:t>
              </a:r>
              <a:r>
                <a:rPr lang="en-GB" altLang="en-US" sz="2000" b="1">
                  <a:latin typeface="Symbol" panose="05050102010706020507" pitchFamily="18" charset="2"/>
                </a:rPr>
                <a:t></a:t>
              </a:r>
              <a:r>
                <a:rPr lang="en-GB" altLang="en-US" sz="2000" b="1">
                  <a:latin typeface="Courier New" panose="02070309020205020404" pitchFamily="49" charset="0"/>
                </a:rPr>
                <a:t>happy(x)</a:t>
              </a:r>
            </a:p>
            <a:p>
              <a:pPr algn="ctr" eaLnBrk="1" hangingPunct="1">
                <a:spcBef>
                  <a:spcPts val="500"/>
                </a:spcBef>
                <a:buClr>
                  <a:srgbClr val="000000"/>
                </a:buClr>
                <a:buSzPct val="75000"/>
                <a:buFont typeface="Wingdings" panose="05000000000000000000" pitchFamily="2" charset="2"/>
                <a:buNone/>
              </a:pPr>
              <a:endParaRPr lang="en-GB" altLang="en-US" sz="2000" b="1">
                <a:latin typeface="Courier New" panose="02070309020205020404" pitchFamily="49" charset="0"/>
              </a:endParaRPr>
            </a:p>
          </p:txBody>
        </p:sp>
        <p:sp>
          <p:nvSpPr>
            <p:cNvPr id="28676" name="Line 4">
              <a:extLst>
                <a:ext uri="{FF2B5EF4-FFF2-40B4-BE49-F238E27FC236}">
                  <a16:creationId xmlns:a16="http://schemas.microsoft.com/office/drawing/2014/main" id="{892CB085-45EF-4DBA-B9B8-CCF518D06490}"/>
                </a:ext>
              </a:extLst>
            </p:cNvPr>
            <p:cNvSpPr>
              <a:spLocks noChangeShapeType="1"/>
            </p:cNvSpPr>
            <p:nvPr/>
          </p:nvSpPr>
          <p:spPr bwMode="auto">
            <a:xfrm>
              <a:off x="979" y="1472"/>
              <a:ext cx="4128"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677" name="Text Box 5">
            <a:extLst>
              <a:ext uri="{FF2B5EF4-FFF2-40B4-BE49-F238E27FC236}">
                <a16:creationId xmlns:a16="http://schemas.microsoft.com/office/drawing/2014/main" id="{9F867883-CE1A-4662-A524-48CD3EE76609}"/>
              </a:ext>
            </a:extLst>
          </p:cNvPr>
          <p:cNvSpPr txBox="1">
            <a:spLocks noChangeArrowheads="1"/>
          </p:cNvSpPr>
          <p:nvPr/>
        </p:nvSpPr>
        <p:spPr bwMode="auto">
          <a:xfrm>
            <a:off x="1600200" y="2362200"/>
            <a:ext cx="65532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i="1">
                <a:latin typeface="Palatino" pitchFamily="2" charset="0"/>
              </a:rPr>
              <a:t>SUBST(</a:t>
            </a:r>
            <a:r>
              <a:rPr lang="en-GB" altLang="en-US" sz="2000" i="1">
                <a:latin typeface="Symbol" panose="05050102010706020507" pitchFamily="18" charset="2"/>
              </a:rPr>
              <a:t></a:t>
            </a:r>
            <a:r>
              <a:rPr lang="en-GB" altLang="en-US" sz="2000" b="1" i="1">
                <a:latin typeface="Palatino" pitchFamily="2" charset="0"/>
              </a:rPr>
              <a:t>, </a:t>
            </a:r>
            <a:r>
              <a:rPr lang="en-GB" altLang="en-US" sz="2000" b="1">
                <a:latin typeface="Courier New" panose="02070309020205020404" pitchFamily="49" charset="0"/>
              </a:rPr>
              <a:t>happy(x)</a:t>
            </a:r>
            <a:r>
              <a:rPr lang="en-GB" altLang="en-US" sz="2000" b="1" i="1">
                <a:latin typeface="Palatino" pitchFamily="2" charset="0"/>
              </a:rPr>
              <a:t>)</a:t>
            </a:r>
          </a:p>
        </p:txBody>
      </p:sp>
      <p:sp>
        <p:nvSpPr>
          <p:cNvPr id="28678" name="AutoShape 6">
            <a:extLst>
              <a:ext uri="{FF2B5EF4-FFF2-40B4-BE49-F238E27FC236}">
                <a16:creationId xmlns:a16="http://schemas.microsoft.com/office/drawing/2014/main" id="{A064C008-44AC-4225-8C01-A9381795C150}"/>
              </a:ext>
            </a:extLst>
          </p:cNvPr>
          <p:cNvSpPr>
            <a:spLocks noChangeArrowheads="1"/>
          </p:cNvSpPr>
          <p:nvPr/>
        </p:nvSpPr>
        <p:spPr bwMode="auto">
          <a:xfrm>
            <a:off x="1219200" y="3048000"/>
            <a:ext cx="7086600" cy="2971800"/>
          </a:xfrm>
          <a:prstGeom prst="roundRect">
            <a:avLst>
              <a:gd name="adj" fmla="val 5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8679" name="Text Box 7">
            <a:extLst>
              <a:ext uri="{FF2B5EF4-FFF2-40B4-BE49-F238E27FC236}">
                <a16:creationId xmlns:a16="http://schemas.microsoft.com/office/drawing/2014/main" id="{FFF518AA-9B7F-4F5F-A252-B8F862DF9572}"/>
              </a:ext>
            </a:extLst>
          </p:cNvPr>
          <p:cNvSpPr txBox="1">
            <a:spLocks noChangeArrowheads="1"/>
          </p:cNvSpPr>
          <p:nvPr/>
        </p:nvSpPr>
        <p:spPr bwMode="auto">
          <a:xfrm>
            <a:off x="304800" y="2895600"/>
            <a:ext cx="845820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9pPr>
          </a:lstStyle>
          <a:p>
            <a:pPr eaLnBrk="1" hangingPunct="1">
              <a:lnSpc>
                <a:spcPct val="93000"/>
              </a:lnSpc>
              <a:spcBef>
                <a:spcPts val="500"/>
              </a:spcBef>
              <a:buClr>
                <a:srgbClr val="0099CC"/>
              </a:buClr>
              <a:buSzPct val="80000"/>
              <a:buFont typeface="Wingdings" panose="05000000000000000000" pitchFamily="2" charset="2"/>
              <a:buChar char=""/>
            </a:pPr>
            <a:r>
              <a:rPr lang="en-GB" altLang="en-US" sz="2000" b="1" i="1">
                <a:solidFill>
                  <a:srgbClr val="CC3300"/>
                </a:solidFill>
              </a:rPr>
              <a:t>p</a:t>
            </a:r>
            <a:r>
              <a:rPr lang="en-GB" altLang="en-US" sz="2000" b="1" i="1" baseline="-25000">
                <a:solidFill>
                  <a:srgbClr val="CC3300"/>
                </a:solidFill>
              </a:rPr>
              <a:t>j</a:t>
            </a:r>
            <a:r>
              <a:rPr lang="en-GB" altLang="en-US" sz="2000" i="1"/>
              <a:t>	</a:t>
            </a:r>
            <a:r>
              <a:rPr lang="en-GB" altLang="en-US" sz="2000"/>
              <a:t>is  </a:t>
            </a:r>
            <a:r>
              <a:rPr lang="en-GB" altLang="en-US" sz="2000" b="1">
                <a:solidFill>
                  <a:srgbClr val="CC3300"/>
                </a:solidFill>
                <a:latin typeface="Courier New" panose="02070309020205020404" pitchFamily="49" charset="0"/>
              </a:rPr>
              <a:t>well-fed(Me)</a:t>
            </a:r>
          </a:p>
          <a:p>
            <a:pPr eaLnBrk="1" hangingPunct="1">
              <a:spcBef>
                <a:spcPts val="500"/>
              </a:spcBef>
              <a:buClr>
                <a:srgbClr val="000000"/>
              </a:buClr>
              <a:buSzPct val="75000"/>
              <a:buFont typeface="Wingdings" panose="05000000000000000000" pitchFamily="2" charset="2"/>
              <a:buNone/>
            </a:pPr>
            <a:r>
              <a:rPr lang="en-GB" altLang="en-US" sz="2000" b="1" i="1">
                <a:solidFill>
                  <a:srgbClr val="99CCFF"/>
                </a:solidFill>
              </a:rPr>
              <a:t>	</a:t>
            </a:r>
            <a:r>
              <a:rPr lang="en-GB" altLang="en-US" sz="2000" b="1" i="1">
                <a:solidFill>
                  <a:srgbClr val="EC4410"/>
                </a:solidFill>
              </a:rPr>
              <a:t>q</a:t>
            </a:r>
            <a:r>
              <a:rPr lang="en-GB" altLang="en-US" sz="2000" b="1" i="1" baseline="-25000">
                <a:solidFill>
                  <a:srgbClr val="EC4410"/>
                </a:solidFill>
              </a:rPr>
              <a:t>k</a:t>
            </a:r>
            <a:r>
              <a:rPr lang="en-GB" altLang="en-US" sz="2000" i="1"/>
              <a:t>	</a:t>
            </a:r>
            <a:r>
              <a:rPr lang="en-GB" altLang="en-US" sz="2000"/>
              <a:t>is</a:t>
            </a:r>
            <a:r>
              <a:rPr lang="en-GB" altLang="en-US" sz="2000">
                <a:solidFill>
                  <a:srgbClr val="EC4410"/>
                </a:solidFill>
              </a:rPr>
              <a:t> </a:t>
            </a:r>
            <a:r>
              <a:rPr lang="en-GB" altLang="en-US" sz="2000" b="1">
                <a:solidFill>
                  <a:srgbClr val="EC4410"/>
                </a:solidFill>
                <a:latin typeface="Symbol" panose="05050102010706020507" pitchFamily="18" charset="2"/>
              </a:rPr>
              <a:t></a:t>
            </a:r>
            <a:r>
              <a:rPr lang="en-GB" altLang="en-US" sz="2000" b="1">
                <a:solidFill>
                  <a:srgbClr val="EC4410"/>
                </a:solidFill>
                <a:latin typeface="Courier New" panose="02070309020205020404" pitchFamily="49" charset="0"/>
              </a:rPr>
              <a:t>well-fed(x)</a:t>
            </a:r>
          </a:p>
          <a:p>
            <a:pPr eaLnBrk="1" hangingPunct="1">
              <a:spcBef>
                <a:spcPts val="500"/>
              </a:spcBef>
              <a:buClr>
                <a:srgbClr val="000000"/>
              </a:buClr>
              <a:buSzPct val="75000"/>
              <a:buFont typeface="Wingdings" panose="05000000000000000000" pitchFamily="2" charset="2"/>
              <a:buNone/>
            </a:pPr>
            <a:endParaRPr lang="en-GB" altLang="en-US" sz="2000" b="1" i="1"/>
          </a:p>
          <a:p>
            <a:pPr eaLnBrk="1" hangingPunct="1">
              <a:spcBef>
                <a:spcPts val="500"/>
              </a:spcBef>
              <a:buClr>
                <a:srgbClr val="0099CC"/>
              </a:buClr>
              <a:buSzPct val="80000"/>
              <a:buFont typeface="Wingdings" panose="05000000000000000000" pitchFamily="2" charset="2"/>
              <a:buChar char=""/>
            </a:pPr>
            <a:r>
              <a:rPr lang="en-GB" altLang="en-US" sz="2000" b="1" i="1">
                <a:latin typeface="Arial" panose="020B0604020202020204" pitchFamily="34" charset="0"/>
              </a:rPr>
              <a:t>UNIFY(p</a:t>
            </a:r>
            <a:r>
              <a:rPr lang="en-GB" altLang="en-US" sz="2000" b="1" i="1" baseline="-25000">
                <a:latin typeface="Arial" panose="020B0604020202020204" pitchFamily="34" charset="0"/>
              </a:rPr>
              <a:t>j </a:t>
            </a:r>
            <a:r>
              <a:rPr lang="en-GB" altLang="en-US" sz="2000" b="1" i="1">
                <a:latin typeface="Arial" panose="020B0604020202020204" pitchFamily="34" charset="0"/>
              </a:rPr>
              <a:t>, q</a:t>
            </a:r>
            <a:r>
              <a:rPr lang="en-GB" altLang="en-US" sz="2000" b="1" i="1" baseline="-25000">
                <a:latin typeface="Arial" panose="020B0604020202020204" pitchFamily="34" charset="0"/>
              </a:rPr>
              <a:t>k</a:t>
            </a:r>
            <a:r>
              <a:rPr lang="en-GB" altLang="en-US" sz="2000" b="1" i="1">
                <a:latin typeface="Arial" panose="020B0604020202020204" pitchFamily="34" charset="0"/>
              </a:rPr>
              <a:t>) 		</a:t>
            </a:r>
            <a:r>
              <a:rPr lang="en-GB" altLang="en-US" sz="2000">
                <a:latin typeface="Arial" panose="020B0604020202020204" pitchFamily="34" charset="0"/>
              </a:rPr>
              <a:t>result in</a:t>
            </a:r>
            <a:r>
              <a:rPr lang="en-GB" altLang="en-US" sz="2000"/>
              <a:t> </a:t>
            </a:r>
            <a:r>
              <a:rPr lang="en-GB" altLang="en-US" sz="2000" b="1">
                <a:solidFill>
                  <a:srgbClr val="CC3300"/>
                </a:solidFill>
                <a:latin typeface="Symbol" panose="05050102010706020507" pitchFamily="18" charset="2"/>
              </a:rPr>
              <a:t></a:t>
            </a:r>
            <a:r>
              <a:rPr lang="en-GB" altLang="en-US" sz="2000" b="1">
                <a:solidFill>
                  <a:srgbClr val="CC3300"/>
                </a:solidFill>
                <a:latin typeface="Courier New" panose="02070309020205020404" pitchFamily="49" charset="0"/>
              </a:rPr>
              <a:t> = {x/Me}</a:t>
            </a:r>
          </a:p>
          <a:p>
            <a:pPr eaLnBrk="1" hangingPunct="1">
              <a:spcBef>
                <a:spcPts val="250"/>
              </a:spcBef>
              <a:buClr>
                <a:srgbClr val="000000"/>
              </a:buClr>
              <a:buSzPct val="100000"/>
              <a:buFont typeface="Times New Roman" panose="02020603050405020304" pitchFamily="18" charset="0"/>
              <a:buNone/>
            </a:pPr>
            <a:r>
              <a:rPr lang="en-GB" altLang="en-US" sz="2000" b="1" i="1"/>
              <a:t>	</a:t>
            </a:r>
            <a:r>
              <a:rPr lang="en-GB" altLang="en-US" sz="2000" b="1" i="1">
                <a:latin typeface="Arial" panose="020B0604020202020204" pitchFamily="34" charset="0"/>
              </a:rPr>
              <a:t>SUBST</a:t>
            </a:r>
            <a:r>
              <a:rPr lang="en-GB" altLang="en-US" sz="2000">
                <a:latin typeface="Arial" panose="020B0604020202020204" pitchFamily="34" charset="0"/>
              </a:rPr>
              <a:t>(x/Me, </a:t>
            </a:r>
            <a:r>
              <a:rPr lang="en-GB" altLang="en-US" sz="2000" b="1">
                <a:latin typeface="Arial" panose="020B0604020202020204" pitchFamily="34" charset="0"/>
              </a:rPr>
              <a:t>happy(x))</a:t>
            </a:r>
            <a:r>
              <a:rPr lang="en-GB" altLang="en-US" sz="2000" b="1" i="1">
                <a:latin typeface="Arial" panose="020B0604020202020204" pitchFamily="34" charset="0"/>
              </a:rPr>
              <a:t>	</a:t>
            </a:r>
            <a:r>
              <a:rPr lang="en-GB" altLang="en-US" sz="2000">
                <a:latin typeface="Arial" panose="020B0604020202020204" pitchFamily="34" charset="0"/>
              </a:rPr>
              <a:t>result in</a:t>
            </a:r>
            <a:r>
              <a:rPr lang="en-GB" altLang="en-US" sz="2000"/>
              <a:t> </a:t>
            </a:r>
            <a:r>
              <a:rPr lang="en-GB" altLang="en-US" sz="2000" b="1">
                <a:latin typeface="Courier New" panose="02070309020205020404" pitchFamily="49" charset="0"/>
              </a:rPr>
              <a:t>happy(Me)</a:t>
            </a:r>
          </a:p>
          <a:p>
            <a:pPr eaLnBrk="1" hangingPunct="1">
              <a:spcBef>
                <a:spcPts val="125"/>
              </a:spcBef>
              <a:buClr>
                <a:srgbClr val="000000"/>
              </a:buClr>
              <a:buSzPct val="100000"/>
              <a:buFont typeface="Times New Roman" panose="02020603050405020304" pitchFamily="18" charset="0"/>
              <a:buNone/>
            </a:pPr>
            <a:endParaRPr lang="en-GB" altLang="en-US" sz="1000" b="1"/>
          </a:p>
          <a:p>
            <a:pPr eaLnBrk="1" hangingPunct="1">
              <a:spcBef>
                <a:spcPts val="250"/>
              </a:spcBef>
              <a:buClr>
                <a:srgbClr val="000000"/>
              </a:buClr>
              <a:buSzPct val="100000"/>
              <a:buFont typeface="Times New Roman" panose="02020603050405020304" pitchFamily="18" charset="0"/>
              <a:buNone/>
            </a:pPr>
            <a:r>
              <a:rPr lang="en-GB" altLang="en-US" b="1"/>
              <a:t>	</a:t>
            </a:r>
            <a:r>
              <a:rPr lang="en-GB" altLang="en-US" b="1">
                <a:latin typeface="Arial" panose="020B0604020202020204" pitchFamily="34" charset="0"/>
              </a:rPr>
              <a:t>Inferred sentence</a:t>
            </a:r>
            <a:r>
              <a:rPr lang="en-GB" altLang="en-US" b="1"/>
              <a:t>:</a:t>
            </a:r>
            <a:r>
              <a:rPr lang="en-GB" altLang="en-US" sz="2000" b="1"/>
              <a:t> </a:t>
            </a:r>
            <a:r>
              <a:rPr lang="en-GB" altLang="en-US" sz="2000" b="1">
                <a:solidFill>
                  <a:srgbClr val="EC4410"/>
                </a:solidFill>
                <a:latin typeface="Courier New" panose="02070309020205020404" pitchFamily="49" charset="0"/>
              </a:rPr>
              <a:t>happy(Me)</a:t>
            </a:r>
          </a:p>
          <a:p>
            <a:pPr eaLnBrk="1" hangingPunct="1">
              <a:spcBef>
                <a:spcPts val="350"/>
              </a:spcBef>
              <a:buClr>
                <a:srgbClr val="000000"/>
              </a:buClr>
              <a:buSzPct val="75000"/>
              <a:buFont typeface="Wingdings" panose="05000000000000000000" pitchFamily="2" charset="2"/>
              <a:buNone/>
            </a:pPr>
            <a:endParaRPr lang="en-GB" altLang="en-US" sz="1400" b="1" i="1">
              <a:solidFill>
                <a:srgbClr val="5490A8"/>
              </a:solidFill>
            </a:endParaRPr>
          </a:p>
          <a:p>
            <a:pPr eaLnBrk="1" hangingPunct="1">
              <a:spcBef>
                <a:spcPts val="600"/>
              </a:spcBef>
              <a:buClr>
                <a:srgbClr val="0099CC"/>
              </a:buClr>
              <a:buSzPct val="80000"/>
              <a:buFont typeface="Wingdings 2" panose="05020102010507070707" pitchFamily="18" charset="2"/>
              <a:buChar char=""/>
            </a:pPr>
            <a:r>
              <a:rPr lang="en-GB" altLang="en-US" sz="2000" b="1" i="1">
                <a:solidFill>
                  <a:srgbClr val="CC3300"/>
                </a:solidFill>
                <a:latin typeface="Arial" panose="020B0604020202020204" pitchFamily="34" charset="0"/>
              </a:rPr>
              <a:t>GMP is a special case of generalized resolution (for KBs in HNF)</a:t>
            </a:r>
          </a:p>
        </p:txBody>
      </p:sp>
      <p:sp>
        <p:nvSpPr>
          <p:cNvPr id="28681" name="Text Box 9">
            <a:extLst>
              <a:ext uri="{FF2B5EF4-FFF2-40B4-BE49-F238E27FC236}">
                <a16:creationId xmlns:a16="http://schemas.microsoft.com/office/drawing/2014/main" id="{841FAE75-7DE8-4A24-BD40-BE3A34C1D267}"/>
              </a:ext>
            </a:extLst>
          </p:cNvPr>
          <p:cNvSpPr txBox="1">
            <a:spLocks noChangeArrowheads="1"/>
          </p:cNvSpPr>
          <p:nvPr/>
        </p:nvSpPr>
        <p:spPr bwMode="auto">
          <a:xfrm>
            <a:off x="4800600" y="4876800"/>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chemeClr val="accent1"/>
                </a:solidFill>
                <a:latin typeface="Arial" panose="020B0604020202020204" pitchFamily="34" charset="0"/>
                <a:sym typeface="Symbol" panose="05050102010706020507" pitchFamily="18" charset="2"/>
              </a:rPr>
              <a:t></a:t>
            </a:r>
            <a:r>
              <a:rPr lang="en-US" altLang="en-US" b="1">
                <a:solidFill>
                  <a:schemeClr val="accent1"/>
                </a:solidFill>
                <a:latin typeface="Arial" panose="020B0604020202020204" pitchFamily="34" charset="0"/>
              </a:rPr>
              <a:t>RESOLVENT</a:t>
            </a:r>
          </a:p>
        </p:txBody>
      </p:sp>
      <p:pic>
        <p:nvPicPr>
          <p:cNvPr id="2" name="Audio 1">
            <a:hlinkClick r:id="" action="ppaction://media"/>
            <a:extLst>
              <a:ext uri="{FF2B5EF4-FFF2-40B4-BE49-F238E27FC236}">
                <a16:creationId xmlns:a16="http://schemas.microsoft.com/office/drawing/2014/main" id="{E38A6C8C-664D-4758-86DF-85FA5A6E84F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348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FCF4392D-2E9B-4022-961D-F522BDD86001}"/>
              </a:ext>
            </a:extLst>
          </p:cNvPr>
          <p:cNvSpPr>
            <a:spLocks noGrp="1" noChangeArrowheads="1"/>
          </p:cNvSpPr>
          <p:nvPr>
            <p:ph type="title"/>
          </p:nvPr>
        </p:nvSpPr>
        <p:spPr>
          <a:xfrm>
            <a:off x="228600" y="914400"/>
            <a:ext cx="8382000" cy="9747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Resolution Refutation Example</a:t>
            </a:r>
          </a:p>
        </p:txBody>
      </p:sp>
      <p:sp>
        <p:nvSpPr>
          <p:cNvPr id="30722" name="AutoShape 2">
            <a:extLst>
              <a:ext uri="{FF2B5EF4-FFF2-40B4-BE49-F238E27FC236}">
                <a16:creationId xmlns:a16="http://schemas.microsoft.com/office/drawing/2014/main" id="{236C26F0-54C2-40D7-8BD3-2CF5F5ABAA57}"/>
              </a:ext>
            </a:extLst>
          </p:cNvPr>
          <p:cNvSpPr>
            <a:spLocks noChangeArrowheads="1"/>
          </p:cNvSpPr>
          <p:nvPr/>
        </p:nvSpPr>
        <p:spPr bwMode="auto">
          <a:xfrm>
            <a:off x="1574800" y="4205288"/>
            <a:ext cx="7035800" cy="3698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800" b="1">
                <a:solidFill>
                  <a:srgbClr val="003366"/>
                </a:solidFill>
                <a:latin typeface="Symbol" panose="05050102010706020507" pitchFamily="18" charset="2"/>
              </a:rPr>
              <a:t></a:t>
            </a:r>
            <a:r>
              <a:rPr lang="en-GB" altLang="en-US" sz="1800" b="1">
                <a:solidFill>
                  <a:srgbClr val="003366"/>
                </a:solidFill>
              </a:rPr>
              <a:t>american(</a:t>
            </a:r>
            <a:r>
              <a:rPr lang="en-GB" altLang="en-US" sz="1800" b="1" i="1">
                <a:solidFill>
                  <a:srgbClr val="003366"/>
                </a:solidFill>
              </a:rPr>
              <a:t>x</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weapon(</a:t>
            </a:r>
            <a:r>
              <a:rPr lang="en-GB" altLang="en-US" sz="1800" b="1" i="1">
                <a:solidFill>
                  <a:srgbClr val="003366"/>
                </a:solidFill>
              </a:rPr>
              <a:t>y</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sells (</a:t>
            </a:r>
            <a:r>
              <a:rPr lang="en-GB" altLang="en-US" sz="1800" b="1" i="1">
                <a:solidFill>
                  <a:srgbClr val="003366"/>
                </a:solidFill>
              </a:rPr>
              <a:t>x,y,z</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hostile(</a:t>
            </a:r>
            <a:r>
              <a:rPr lang="en-GB" altLang="en-US" sz="1800" b="1" i="1">
                <a:solidFill>
                  <a:srgbClr val="003366"/>
                </a:solidFill>
              </a:rPr>
              <a:t>z</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criminal(</a:t>
            </a:r>
            <a:r>
              <a:rPr lang="en-GB" altLang="en-US" sz="1800" b="1" i="1">
                <a:solidFill>
                  <a:srgbClr val="003366"/>
                </a:solidFill>
              </a:rPr>
              <a:t>x</a:t>
            </a:r>
            <a:r>
              <a:rPr lang="en-GB" altLang="en-US" sz="1800" b="1">
                <a:solidFill>
                  <a:srgbClr val="003366"/>
                </a:solidFill>
              </a:rPr>
              <a:t>)</a:t>
            </a:r>
          </a:p>
        </p:txBody>
      </p:sp>
      <p:sp>
        <p:nvSpPr>
          <p:cNvPr id="30723" name="AutoShape 3">
            <a:extLst>
              <a:ext uri="{FF2B5EF4-FFF2-40B4-BE49-F238E27FC236}">
                <a16:creationId xmlns:a16="http://schemas.microsoft.com/office/drawing/2014/main" id="{ABC48873-CC05-4061-901F-5F4AAF1417C7}"/>
              </a:ext>
            </a:extLst>
          </p:cNvPr>
          <p:cNvSpPr>
            <a:spLocks noChangeArrowheads="1"/>
          </p:cNvSpPr>
          <p:nvPr/>
        </p:nvSpPr>
        <p:spPr bwMode="auto">
          <a:xfrm>
            <a:off x="1574800" y="4648200"/>
            <a:ext cx="4808538" cy="350838"/>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missile(</a:t>
            </a:r>
            <a:r>
              <a:rPr lang="en-GB" altLang="en-US" sz="1800" b="1" i="1"/>
              <a:t>x</a:t>
            </a:r>
            <a:r>
              <a:rPr lang="en-GB" altLang="en-US" sz="1800" b="1"/>
              <a:t>) </a:t>
            </a:r>
            <a:r>
              <a:rPr lang="en-GB" altLang="en-US" sz="1800" b="1">
                <a:latin typeface="Symbol" panose="05050102010706020507" pitchFamily="18" charset="2"/>
              </a:rPr>
              <a:t></a:t>
            </a:r>
            <a:r>
              <a:rPr lang="en-GB" altLang="en-US" sz="1800" b="1"/>
              <a:t> owns(</a:t>
            </a:r>
            <a:r>
              <a:rPr lang="en-GB" altLang="en-US" sz="1800" b="1" i="1"/>
              <a:t>Nono,x</a:t>
            </a:r>
            <a:r>
              <a:rPr lang="en-GB" altLang="en-US" sz="1800" b="1"/>
              <a:t>) </a:t>
            </a:r>
            <a:r>
              <a:rPr lang="en-GB" altLang="en-US" sz="1800" b="1">
                <a:latin typeface="Symbol" panose="05050102010706020507" pitchFamily="18" charset="2"/>
              </a:rPr>
              <a:t></a:t>
            </a:r>
            <a:r>
              <a:rPr lang="en-GB" altLang="en-US" sz="1800" b="1"/>
              <a:t> sells(</a:t>
            </a:r>
            <a:r>
              <a:rPr lang="en-GB" altLang="en-US" sz="1800" b="1" i="1"/>
              <a:t>West,x,Nono</a:t>
            </a:r>
            <a:r>
              <a:rPr lang="en-GB" altLang="en-US" sz="1800" b="1"/>
              <a:t>)</a:t>
            </a:r>
          </a:p>
        </p:txBody>
      </p:sp>
      <p:sp>
        <p:nvSpPr>
          <p:cNvPr id="30724" name="AutoShape 4">
            <a:extLst>
              <a:ext uri="{FF2B5EF4-FFF2-40B4-BE49-F238E27FC236}">
                <a16:creationId xmlns:a16="http://schemas.microsoft.com/office/drawing/2014/main" id="{98811822-E124-4BB2-A955-213A9A985BA2}"/>
              </a:ext>
            </a:extLst>
          </p:cNvPr>
          <p:cNvSpPr>
            <a:spLocks noChangeArrowheads="1"/>
          </p:cNvSpPr>
          <p:nvPr/>
        </p:nvSpPr>
        <p:spPr bwMode="auto">
          <a:xfrm>
            <a:off x="5737225" y="5334000"/>
            <a:ext cx="2466975" cy="366713"/>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missile(</a:t>
            </a:r>
            <a:r>
              <a:rPr lang="en-GB" altLang="en-US" sz="1800" b="1" i="1"/>
              <a:t>x</a:t>
            </a:r>
            <a:r>
              <a:rPr lang="en-GB" altLang="en-US" sz="1800" b="1"/>
              <a:t>) </a:t>
            </a:r>
            <a:r>
              <a:rPr lang="en-GB" altLang="en-US" sz="1800" b="1">
                <a:latin typeface="Symbol" panose="05050102010706020507" pitchFamily="18" charset="2"/>
              </a:rPr>
              <a:t></a:t>
            </a:r>
            <a:r>
              <a:rPr lang="en-GB" altLang="en-US" sz="1800" b="1"/>
              <a:t> weapon(</a:t>
            </a:r>
            <a:r>
              <a:rPr lang="en-GB" altLang="en-US" sz="1800" b="1" i="1"/>
              <a:t>x</a:t>
            </a:r>
            <a:r>
              <a:rPr lang="en-GB" altLang="en-US" sz="1800" b="1"/>
              <a:t>)</a:t>
            </a:r>
          </a:p>
        </p:txBody>
      </p:sp>
      <p:sp>
        <p:nvSpPr>
          <p:cNvPr id="30725" name="AutoShape 5">
            <a:extLst>
              <a:ext uri="{FF2B5EF4-FFF2-40B4-BE49-F238E27FC236}">
                <a16:creationId xmlns:a16="http://schemas.microsoft.com/office/drawing/2014/main" id="{21CE7D55-3BCE-4FA8-B4B7-01D80FD510E4}"/>
              </a:ext>
            </a:extLst>
          </p:cNvPr>
          <p:cNvSpPr>
            <a:spLocks noChangeArrowheads="1"/>
          </p:cNvSpPr>
          <p:nvPr/>
        </p:nvSpPr>
        <p:spPr bwMode="auto">
          <a:xfrm>
            <a:off x="1574800" y="5334000"/>
            <a:ext cx="3184525" cy="366713"/>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enemy(</a:t>
            </a:r>
            <a:r>
              <a:rPr lang="en-GB" altLang="en-US" sz="1800" b="1" i="1"/>
              <a:t>x,America</a:t>
            </a:r>
            <a:r>
              <a:rPr lang="en-GB" altLang="en-US" sz="1800" b="1"/>
              <a:t>) </a:t>
            </a:r>
            <a:r>
              <a:rPr lang="en-GB" altLang="en-US" sz="1800" b="1">
                <a:latin typeface="Symbol" panose="05050102010706020507" pitchFamily="18" charset="2"/>
              </a:rPr>
              <a:t></a:t>
            </a:r>
            <a:r>
              <a:rPr lang="en-GB" altLang="en-US" sz="1800" b="1"/>
              <a:t> hostile(</a:t>
            </a:r>
            <a:r>
              <a:rPr lang="en-GB" altLang="en-US" sz="1800" b="1" i="1"/>
              <a:t>x</a:t>
            </a:r>
            <a:r>
              <a:rPr lang="en-GB" altLang="en-US" sz="1800" b="1"/>
              <a:t>)</a:t>
            </a:r>
          </a:p>
        </p:txBody>
      </p:sp>
      <p:sp>
        <p:nvSpPr>
          <p:cNvPr id="30726" name="Text Box 6">
            <a:extLst>
              <a:ext uri="{FF2B5EF4-FFF2-40B4-BE49-F238E27FC236}">
                <a16:creationId xmlns:a16="http://schemas.microsoft.com/office/drawing/2014/main" id="{043215A6-5843-450C-A66A-13CF2321004A}"/>
              </a:ext>
            </a:extLst>
          </p:cNvPr>
          <p:cNvSpPr txBox="1">
            <a:spLocks noChangeArrowheads="1"/>
          </p:cNvSpPr>
          <p:nvPr/>
        </p:nvSpPr>
        <p:spPr bwMode="auto">
          <a:xfrm>
            <a:off x="1570038" y="2835275"/>
            <a:ext cx="68548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solidFill>
                  <a:srgbClr val="003366"/>
                </a:solidFill>
              </a:rPr>
              <a:t>enemy(</a:t>
            </a:r>
            <a:r>
              <a:rPr lang="en-GB" altLang="en-US" sz="1800" b="1" i="1">
                <a:solidFill>
                  <a:srgbClr val="003366"/>
                </a:solidFill>
              </a:rPr>
              <a:t>Nono</a:t>
            </a:r>
            <a:r>
              <a:rPr lang="en-GB" altLang="en-US" sz="1800" b="1">
                <a:solidFill>
                  <a:srgbClr val="003366"/>
                </a:solidFill>
              </a:rPr>
              <a:t>,</a:t>
            </a:r>
            <a:r>
              <a:rPr lang="en-GB" altLang="en-US" sz="1800" b="1" i="1">
                <a:solidFill>
                  <a:srgbClr val="003366"/>
                </a:solidFill>
              </a:rPr>
              <a:t>America</a:t>
            </a:r>
            <a:r>
              <a:rPr lang="en-GB" altLang="en-US" sz="1800" b="1">
                <a:solidFill>
                  <a:srgbClr val="003366"/>
                </a:solidFill>
              </a:rPr>
              <a:t>)	owns(</a:t>
            </a:r>
            <a:r>
              <a:rPr lang="en-GB" altLang="en-US" sz="1800" b="1" i="1">
                <a:solidFill>
                  <a:srgbClr val="003366"/>
                </a:solidFill>
              </a:rPr>
              <a:t>Nono,M</a:t>
            </a:r>
            <a:r>
              <a:rPr lang="en-GB" altLang="en-US" sz="1800" b="1">
                <a:solidFill>
                  <a:srgbClr val="003366"/>
                </a:solidFill>
              </a:rPr>
              <a:t>)</a:t>
            </a:r>
          </a:p>
          <a:p>
            <a:pPr eaLnBrk="1" hangingPunct="1">
              <a:buClr>
                <a:srgbClr val="000000"/>
              </a:buClr>
              <a:buSzPct val="75000"/>
              <a:buFont typeface="Times New Roman" panose="02020603050405020304" pitchFamily="18" charset="0"/>
              <a:buNone/>
            </a:pPr>
            <a:r>
              <a:rPr lang="en-GB" altLang="en-US" sz="1800" b="1">
                <a:solidFill>
                  <a:srgbClr val="003366"/>
                </a:solidFill>
              </a:rPr>
              <a:t>missile(</a:t>
            </a:r>
            <a:r>
              <a:rPr lang="en-GB" altLang="en-US" sz="1800" b="1" i="1">
                <a:solidFill>
                  <a:srgbClr val="003366"/>
                </a:solidFill>
              </a:rPr>
              <a:t>M</a:t>
            </a:r>
            <a:r>
              <a:rPr lang="en-GB" altLang="en-US" sz="1800" b="1">
                <a:solidFill>
                  <a:srgbClr val="003366"/>
                </a:solidFill>
              </a:rPr>
              <a:t>)		american(</a:t>
            </a:r>
            <a:r>
              <a:rPr lang="en-GB" altLang="en-US" sz="1800" b="1" i="1">
                <a:solidFill>
                  <a:srgbClr val="003366"/>
                </a:solidFill>
              </a:rPr>
              <a:t>West</a:t>
            </a:r>
            <a:r>
              <a:rPr lang="en-GB" altLang="en-US" sz="1800" b="1">
                <a:solidFill>
                  <a:srgbClr val="003366"/>
                </a:solidFill>
              </a:rPr>
              <a:t>)</a:t>
            </a:r>
          </a:p>
        </p:txBody>
      </p:sp>
      <p:sp>
        <p:nvSpPr>
          <p:cNvPr id="30727" name="Text Box 7">
            <a:extLst>
              <a:ext uri="{FF2B5EF4-FFF2-40B4-BE49-F238E27FC236}">
                <a16:creationId xmlns:a16="http://schemas.microsoft.com/office/drawing/2014/main" id="{753DA134-03DC-42DF-A2EB-F6B6E0B3AD9E}"/>
              </a:ext>
            </a:extLst>
          </p:cNvPr>
          <p:cNvSpPr txBox="1">
            <a:spLocks noChangeArrowheads="1"/>
          </p:cNvSpPr>
          <p:nvPr/>
        </p:nvSpPr>
        <p:spPr bwMode="auto">
          <a:xfrm>
            <a:off x="457200" y="1828800"/>
            <a:ext cx="76200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spcBef>
                <a:spcPts val="1250"/>
              </a:spcBef>
              <a:buClr>
                <a:srgbClr val="000000"/>
              </a:buClr>
              <a:buSzPct val="75000"/>
              <a:buFont typeface="Times New Roman" panose="02020603050405020304" pitchFamily="18" charset="0"/>
              <a:buNone/>
            </a:pPr>
            <a:r>
              <a:rPr lang="en-GB" altLang="en-US" sz="2000">
                <a:latin typeface="Arial" panose="020B0604020202020204" pitchFamily="34" charset="0"/>
              </a:rPr>
              <a:t>Recycling the “West is a criminal” example, let’s begin by making sure that all the facts</a:t>
            </a:r>
            <a:r>
              <a:rPr lang="en-GB" altLang="en-US" sz="2000"/>
              <a:t> </a:t>
            </a:r>
            <a:r>
              <a:rPr lang="en-GB" altLang="en-US" sz="2000">
                <a:latin typeface="Arial" panose="020B0604020202020204" pitchFamily="34" charset="0"/>
              </a:rPr>
              <a:t>and rules in our KB are in CNF. The following are already in CNF:</a:t>
            </a:r>
          </a:p>
        </p:txBody>
      </p:sp>
      <p:sp>
        <p:nvSpPr>
          <p:cNvPr id="30728" name="Text Box 8">
            <a:extLst>
              <a:ext uri="{FF2B5EF4-FFF2-40B4-BE49-F238E27FC236}">
                <a16:creationId xmlns:a16="http://schemas.microsoft.com/office/drawing/2014/main" id="{D9CC345B-3382-4E2D-BDC7-AA24587F4D15}"/>
              </a:ext>
            </a:extLst>
          </p:cNvPr>
          <p:cNvSpPr txBox="1">
            <a:spLocks noChangeArrowheads="1"/>
          </p:cNvSpPr>
          <p:nvPr/>
        </p:nvSpPr>
        <p:spPr bwMode="auto">
          <a:xfrm>
            <a:off x="457200" y="3505200"/>
            <a:ext cx="76200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spcBef>
                <a:spcPts val="1250"/>
              </a:spcBef>
              <a:buClr>
                <a:srgbClr val="000000"/>
              </a:buClr>
              <a:buSzPct val="75000"/>
              <a:buFont typeface="Times New Roman" panose="02020603050405020304" pitchFamily="18" charset="0"/>
              <a:buNone/>
            </a:pPr>
            <a:r>
              <a:rPr lang="en-GB" altLang="en-US" sz="2000">
                <a:latin typeface="Arial" panose="020B0604020202020204" pitchFamily="34" charset="0"/>
              </a:rPr>
              <a:t>The remaining four need to be converted to CNF:</a:t>
            </a:r>
          </a:p>
        </p:txBody>
      </p:sp>
      <p:sp>
        <p:nvSpPr>
          <p:cNvPr id="30729" name="AutoShape 9">
            <a:extLst>
              <a:ext uri="{FF2B5EF4-FFF2-40B4-BE49-F238E27FC236}">
                <a16:creationId xmlns:a16="http://schemas.microsoft.com/office/drawing/2014/main" id="{8E63B4E8-0FD4-45F8-BE1F-33C0D29CFFC1}"/>
              </a:ext>
            </a:extLst>
          </p:cNvPr>
          <p:cNvSpPr>
            <a:spLocks noChangeArrowheads="1"/>
          </p:cNvSpPr>
          <p:nvPr/>
        </p:nvSpPr>
        <p:spPr bwMode="auto">
          <a:xfrm>
            <a:off x="1566863" y="3962400"/>
            <a:ext cx="6469062" cy="350838"/>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800" b="1"/>
              <a:t>american(</a:t>
            </a:r>
            <a:r>
              <a:rPr lang="en-GB" altLang="en-US" sz="1800" b="1" i="1"/>
              <a:t>x</a:t>
            </a:r>
            <a:r>
              <a:rPr lang="en-GB" altLang="en-US" sz="1800" b="1"/>
              <a:t>) </a:t>
            </a:r>
            <a:r>
              <a:rPr lang="en-GB" altLang="en-US" sz="1800" b="1">
                <a:latin typeface="Symbol" panose="05050102010706020507" pitchFamily="18" charset="2"/>
              </a:rPr>
              <a:t></a:t>
            </a:r>
            <a:r>
              <a:rPr lang="en-GB" altLang="en-US" sz="1800" b="1"/>
              <a:t> weapon(</a:t>
            </a:r>
            <a:r>
              <a:rPr lang="en-GB" altLang="en-US" sz="1800" b="1" i="1"/>
              <a:t>y</a:t>
            </a:r>
            <a:r>
              <a:rPr lang="en-GB" altLang="en-US" sz="1800" b="1"/>
              <a:t>) </a:t>
            </a:r>
            <a:r>
              <a:rPr lang="en-GB" altLang="en-US" sz="1800" b="1">
                <a:latin typeface="Symbol" panose="05050102010706020507" pitchFamily="18" charset="2"/>
              </a:rPr>
              <a:t></a:t>
            </a:r>
            <a:r>
              <a:rPr lang="en-GB" altLang="en-US" sz="1800" b="1"/>
              <a:t> sells (</a:t>
            </a:r>
            <a:r>
              <a:rPr lang="en-GB" altLang="en-US" sz="1800" b="1" i="1"/>
              <a:t>x,y,z</a:t>
            </a:r>
            <a:r>
              <a:rPr lang="en-GB" altLang="en-US" sz="1800" b="1"/>
              <a:t>) </a:t>
            </a:r>
            <a:r>
              <a:rPr lang="en-GB" altLang="en-US" sz="1800" b="1">
                <a:latin typeface="Symbol" panose="05050102010706020507" pitchFamily="18" charset="2"/>
              </a:rPr>
              <a:t></a:t>
            </a:r>
            <a:r>
              <a:rPr lang="en-GB" altLang="en-US" sz="1800" b="1"/>
              <a:t> hostile(</a:t>
            </a:r>
            <a:r>
              <a:rPr lang="en-GB" altLang="en-US" sz="1800" b="1" i="1"/>
              <a:t>z</a:t>
            </a:r>
            <a:r>
              <a:rPr lang="en-GB" altLang="en-US" sz="1800" b="1"/>
              <a:t>) </a:t>
            </a:r>
            <a:r>
              <a:rPr lang="en-GB" altLang="en-US" sz="1800" b="1">
                <a:latin typeface="Symbol" panose="05050102010706020507" pitchFamily="18" charset="2"/>
              </a:rPr>
              <a:t></a:t>
            </a:r>
            <a:r>
              <a:rPr lang="en-GB" altLang="en-US" sz="1800" b="1"/>
              <a:t> criminal(</a:t>
            </a:r>
            <a:r>
              <a:rPr lang="en-GB" altLang="en-US" sz="1800" b="1" i="1"/>
              <a:t>x</a:t>
            </a:r>
            <a:r>
              <a:rPr lang="en-GB" altLang="en-US" sz="1800" b="1"/>
              <a:t>)</a:t>
            </a:r>
          </a:p>
        </p:txBody>
      </p:sp>
      <p:sp>
        <p:nvSpPr>
          <p:cNvPr id="30730" name="AutoShape 10">
            <a:extLst>
              <a:ext uri="{FF2B5EF4-FFF2-40B4-BE49-F238E27FC236}">
                <a16:creationId xmlns:a16="http://schemas.microsoft.com/office/drawing/2014/main" id="{399EF560-F65F-4A7F-84C6-8328304D7569}"/>
              </a:ext>
            </a:extLst>
          </p:cNvPr>
          <p:cNvSpPr>
            <a:spLocks noChangeArrowheads="1"/>
          </p:cNvSpPr>
          <p:nvPr/>
        </p:nvSpPr>
        <p:spPr bwMode="auto">
          <a:xfrm>
            <a:off x="1566863" y="4892675"/>
            <a:ext cx="5048250" cy="369888"/>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800" b="1">
                <a:solidFill>
                  <a:srgbClr val="003366"/>
                </a:solidFill>
                <a:latin typeface="Symbol" panose="05050102010706020507" pitchFamily="18" charset="2"/>
              </a:rPr>
              <a:t></a:t>
            </a:r>
            <a:r>
              <a:rPr lang="en-GB" altLang="en-US" sz="1800" b="1">
                <a:solidFill>
                  <a:srgbClr val="003366"/>
                </a:solidFill>
              </a:rPr>
              <a:t>missile(</a:t>
            </a:r>
            <a:r>
              <a:rPr lang="en-GB" altLang="en-US" sz="1800" b="1" i="1">
                <a:solidFill>
                  <a:srgbClr val="003366"/>
                </a:solidFill>
              </a:rPr>
              <a:t>x</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owns(</a:t>
            </a:r>
            <a:r>
              <a:rPr lang="en-GB" altLang="en-US" sz="1800" b="1" i="1">
                <a:solidFill>
                  <a:srgbClr val="003366"/>
                </a:solidFill>
              </a:rPr>
              <a:t>Nono,x</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sells(</a:t>
            </a:r>
            <a:r>
              <a:rPr lang="en-GB" altLang="en-US" sz="1800" b="1" i="1">
                <a:solidFill>
                  <a:srgbClr val="003366"/>
                </a:solidFill>
              </a:rPr>
              <a:t>West,x,Nono</a:t>
            </a:r>
            <a:r>
              <a:rPr lang="en-GB" altLang="en-US" sz="1800" b="1">
                <a:solidFill>
                  <a:srgbClr val="003366"/>
                </a:solidFill>
              </a:rPr>
              <a:t>)</a:t>
            </a:r>
          </a:p>
        </p:txBody>
      </p:sp>
      <p:sp>
        <p:nvSpPr>
          <p:cNvPr id="30731" name="AutoShape 11">
            <a:extLst>
              <a:ext uri="{FF2B5EF4-FFF2-40B4-BE49-F238E27FC236}">
                <a16:creationId xmlns:a16="http://schemas.microsoft.com/office/drawing/2014/main" id="{72AD7ADC-D2B8-4A80-925A-9920E75CB0D1}"/>
              </a:ext>
            </a:extLst>
          </p:cNvPr>
          <p:cNvSpPr>
            <a:spLocks noChangeArrowheads="1"/>
          </p:cNvSpPr>
          <p:nvPr/>
        </p:nvSpPr>
        <p:spPr bwMode="auto">
          <a:xfrm>
            <a:off x="1566863" y="5576888"/>
            <a:ext cx="3260725" cy="366712"/>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800" b="1">
                <a:solidFill>
                  <a:srgbClr val="003366"/>
                </a:solidFill>
                <a:latin typeface="Symbol" panose="05050102010706020507" pitchFamily="18" charset="2"/>
              </a:rPr>
              <a:t></a:t>
            </a:r>
            <a:r>
              <a:rPr lang="en-GB" altLang="en-US" sz="1800" b="1">
                <a:solidFill>
                  <a:srgbClr val="003366"/>
                </a:solidFill>
              </a:rPr>
              <a:t>enemy(</a:t>
            </a:r>
            <a:r>
              <a:rPr lang="en-GB" altLang="en-US" sz="1800" b="1" i="1">
                <a:solidFill>
                  <a:srgbClr val="003366"/>
                </a:solidFill>
              </a:rPr>
              <a:t>x,America</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hostile(</a:t>
            </a:r>
            <a:r>
              <a:rPr lang="en-GB" altLang="en-US" sz="1800" b="1" i="1">
                <a:solidFill>
                  <a:srgbClr val="003366"/>
                </a:solidFill>
              </a:rPr>
              <a:t>x</a:t>
            </a:r>
            <a:r>
              <a:rPr lang="en-GB" altLang="en-US" sz="1800" b="1">
                <a:solidFill>
                  <a:srgbClr val="003366"/>
                </a:solidFill>
              </a:rPr>
              <a:t>)</a:t>
            </a:r>
          </a:p>
        </p:txBody>
      </p:sp>
      <p:sp>
        <p:nvSpPr>
          <p:cNvPr id="30732" name="AutoShape 12">
            <a:extLst>
              <a:ext uri="{FF2B5EF4-FFF2-40B4-BE49-F238E27FC236}">
                <a16:creationId xmlns:a16="http://schemas.microsoft.com/office/drawing/2014/main" id="{B010F4CA-030C-44D6-9850-B3FBE827259F}"/>
              </a:ext>
            </a:extLst>
          </p:cNvPr>
          <p:cNvSpPr>
            <a:spLocks noChangeArrowheads="1"/>
          </p:cNvSpPr>
          <p:nvPr/>
        </p:nvSpPr>
        <p:spPr bwMode="auto">
          <a:xfrm>
            <a:off x="5729288" y="5562600"/>
            <a:ext cx="2543175" cy="366713"/>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800" b="1">
                <a:solidFill>
                  <a:srgbClr val="003366"/>
                </a:solidFill>
                <a:latin typeface="Symbol" panose="05050102010706020507" pitchFamily="18" charset="2"/>
              </a:rPr>
              <a:t></a:t>
            </a:r>
            <a:r>
              <a:rPr lang="en-GB" altLang="en-US" sz="1800" b="1">
                <a:solidFill>
                  <a:srgbClr val="003366"/>
                </a:solidFill>
              </a:rPr>
              <a:t>missile(</a:t>
            </a:r>
            <a:r>
              <a:rPr lang="en-GB" altLang="en-US" sz="1800" b="1" i="1">
                <a:solidFill>
                  <a:srgbClr val="003366"/>
                </a:solidFill>
              </a:rPr>
              <a:t>x</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weapon(</a:t>
            </a:r>
            <a:r>
              <a:rPr lang="en-GB" altLang="en-US" sz="1800" b="1" i="1">
                <a:solidFill>
                  <a:srgbClr val="003366"/>
                </a:solidFill>
              </a:rPr>
              <a:t>x</a:t>
            </a:r>
            <a:r>
              <a:rPr lang="en-GB" altLang="en-US" sz="1800" b="1">
                <a:solidFill>
                  <a:srgbClr val="003366"/>
                </a:solidFill>
              </a:rPr>
              <a:t>)</a:t>
            </a:r>
          </a:p>
        </p:txBody>
      </p:sp>
      <p:sp>
        <p:nvSpPr>
          <p:cNvPr id="30733" name="Text Box 13">
            <a:extLst>
              <a:ext uri="{FF2B5EF4-FFF2-40B4-BE49-F238E27FC236}">
                <a16:creationId xmlns:a16="http://schemas.microsoft.com/office/drawing/2014/main" id="{AE424B36-ED08-4CF3-9D71-8E84BEB240B0}"/>
              </a:ext>
            </a:extLst>
          </p:cNvPr>
          <p:cNvSpPr txBox="1">
            <a:spLocks noChangeArrowheads="1"/>
          </p:cNvSpPr>
          <p:nvPr/>
        </p:nvSpPr>
        <p:spPr bwMode="auto">
          <a:xfrm>
            <a:off x="457200" y="6172200"/>
            <a:ext cx="76200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spcBef>
                <a:spcPts val="1125"/>
              </a:spcBef>
              <a:buClr>
                <a:srgbClr val="000000"/>
              </a:buClr>
              <a:buSzPct val="75000"/>
              <a:buFont typeface="Times New Roman" panose="02020603050405020304" pitchFamily="18" charset="0"/>
              <a:buNone/>
            </a:pPr>
            <a:r>
              <a:rPr lang="en-GB" altLang="en-US" sz="2000">
                <a:latin typeface="Arial" panose="020B0604020202020204" pitchFamily="34" charset="0"/>
              </a:rPr>
              <a:t>And we also </a:t>
            </a:r>
            <a:r>
              <a:rPr lang="en-GB" altLang="en-US" sz="2000" i="1">
                <a:latin typeface="Arial" panose="020B0604020202020204" pitchFamily="34" charset="0"/>
              </a:rPr>
              <a:t>first</a:t>
            </a:r>
            <a:r>
              <a:rPr lang="en-GB" altLang="en-US" sz="2000">
                <a:latin typeface="Arial" panose="020B0604020202020204" pitchFamily="34" charset="0"/>
              </a:rPr>
              <a:t> need to negate our query:</a:t>
            </a:r>
            <a:r>
              <a:rPr lang="en-GB" altLang="en-US" sz="2000" b="1">
                <a:latin typeface="Arial" panose="020B0604020202020204" pitchFamily="34" charset="0"/>
              </a:rPr>
              <a:t> </a:t>
            </a:r>
            <a:r>
              <a:rPr lang="en-GB" altLang="en-US" sz="1800" b="1">
                <a:solidFill>
                  <a:srgbClr val="003366"/>
                </a:solidFill>
                <a:latin typeface="Symbol" panose="05050102010706020507" pitchFamily="18" charset="2"/>
              </a:rPr>
              <a:t></a:t>
            </a:r>
            <a:r>
              <a:rPr lang="en-GB" altLang="en-US" sz="1800" b="1">
                <a:solidFill>
                  <a:srgbClr val="CC3300"/>
                </a:solidFill>
                <a:latin typeface="Arial" panose="020B0604020202020204" pitchFamily="34" charset="0"/>
              </a:rPr>
              <a:t> criminal(</a:t>
            </a:r>
            <a:r>
              <a:rPr lang="en-GB" altLang="en-US" sz="1800" b="1" i="1">
                <a:solidFill>
                  <a:srgbClr val="CC3300"/>
                </a:solidFill>
                <a:latin typeface="Arial" panose="020B0604020202020204" pitchFamily="34" charset="0"/>
              </a:rPr>
              <a:t>West</a:t>
            </a:r>
            <a:r>
              <a:rPr lang="en-GB" altLang="en-US" sz="1800" b="1">
                <a:solidFill>
                  <a:srgbClr val="CC3300"/>
                </a:solidFill>
                <a:latin typeface="Arial" panose="020B0604020202020204" pitchFamily="34" charset="0"/>
              </a:rPr>
              <a:t>)</a:t>
            </a:r>
          </a:p>
        </p:txBody>
      </p:sp>
      <p:pic>
        <p:nvPicPr>
          <p:cNvPr id="2" name="Audio 1">
            <a:hlinkClick r:id="" action="ppaction://media"/>
            <a:extLst>
              <a:ext uri="{FF2B5EF4-FFF2-40B4-BE49-F238E27FC236}">
                <a16:creationId xmlns:a16="http://schemas.microsoft.com/office/drawing/2014/main" id="{04948602-1CB1-467C-844D-AF035F74807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292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05F71F80-7225-4C5D-A7D8-89E537810AF5}"/>
              </a:ext>
            </a:extLst>
          </p:cNvPr>
          <p:cNvSpPr>
            <a:spLocks noGrp="1" noChangeArrowheads="1"/>
          </p:cNvSpPr>
          <p:nvPr>
            <p:ph type="title"/>
          </p:nvPr>
        </p:nvSpPr>
        <p:spPr>
          <a:xfrm>
            <a:off x="533400" y="304800"/>
            <a:ext cx="8229600" cy="1143000"/>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Completed Refutation Example</a:t>
            </a:r>
          </a:p>
        </p:txBody>
      </p:sp>
      <p:sp>
        <p:nvSpPr>
          <p:cNvPr id="31746" name="AutoShape 2">
            <a:extLst>
              <a:ext uri="{FF2B5EF4-FFF2-40B4-BE49-F238E27FC236}">
                <a16:creationId xmlns:a16="http://schemas.microsoft.com/office/drawing/2014/main" id="{731E0D46-70EB-4700-9D2F-EE775D0B585E}"/>
              </a:ext>
            </a:extLst>
          </p:cNvPr>
          <p:cNvSpPr>
            <a:spLocks noChangeArrowheads="1"/>
          </p:cNvSpPr>
          <p:nvPr/>
        </p:nvSpPr>
        <p:spPr bwMode="auto">
          <a:xfrm>
            <a:off x="5070475" y="1600200"/>
            <a:ext cx="1427163" cy="304800"/>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100000"/>
              <a:buFont typeface="Symbol" panose="05050102010706020507" pitchFamily="18" charset="2"/>
              <a:buNone/>
            </a:pPr>
            <a:r>
              <a:rPr lang="en-GB" altLang="en-US" sz="1400" b="1">
                <a:latin typeface="Symbol" panose="05050102010706020507" pitchFamily="18" charset="2"/>
              </a:rPr>
              <a:t></a:t>
            </a:r>
            <a:r>
              <a:rPr lang="en-GB" altLang="en-US" sz="1400" b="1"/>
              <a:t>criminal(</a:t>
            </a:r>
            <a:r>
              <a:rPr lang="en-GB" altLang="en-US" sz="1400" b="1" i="1"/>
              <a:t>West</a:t>
            </a:r>
            <a:r>
              <a:rPr lang="en-GB" altLang="en-US" sz="1400" b="1"/>
              <a:t>)</a:t>
            </a:r>
          </a:p>
        </p:txBody>
      </p:sp>
      <p:grpSp>
        <p:nvGrpSpPr>
          <p:cNvPr id="31747" name="Group 3">
            <a:extLst>
              <a:ext uri="{FF2B5EF4-FFF2-40B4-BE49-F238E27FC236}">
                <a16:creationId xmlns:a16="http://schemas.microsoft.com/office/drawing/2014/main" id="{A1284BB5-5F85-4759-BDFE-F953E84840F0}"/>
              </a:ext>
            </a:extLst>
          </p:cNvPr>
          <p:cNvGrpSpPr>
            <a:grpSpLocks/>
          </p:cNvGrpSpPr>
          <p:nvPr/>
        </p:nvGrpSpPr>
        <p:grpSpPr bwMode="auto">
          <a:xfrm>
            <a:off x="3243263" y="2286000"/>
            <a:ext cx="5276850" cy="838200"/>
            <a:chOff x="2043" y="1440"/>
            <a:chExt cx="3324" cy="528"/>
          </a:xfrm>
        </p:grpSpPr>
        <p:sp>
          <p:nvSpPr>
            <p:cNvPr id="31748" name="AutoShape 4">
              <a:extLst>
                <a:ext uri="{FF2B5EF4-FFF2-40B4-BE49-F238E27FC236}">
                  <a16:creationId xmlns:a16="http://schemas.microsoft.com/office/drawing/2014/main" id="{35CEE6DF-5D06-4D77-9F2F-0393FD4CCA28}"/>
                </a:ext>
              </a:extLst>
            </p:cNvPr>
            <p:cNvSpPr>
              <a:spLocks noChangeArrowheads="1"/>
            </p:cNvSpPr>
            <p:nvPr/>
          </p:nvSpPr>
          <p:spPr bwMode="auto">
            <a:xfrm>
              <a:off x="2043" y="1440"/>
              <a:ext cx="863" cy="185"/>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Times New Roman" panose="02020603050405020304" pitchFamily="18" charset="0"/>
                <a:buNone/>
              </a:pPr>
              <a:r>
                <a:rPr lang="en-GB" altLang="en-US" sz="1400" b="1"/>
                <a:t>american(</a:t>
              </a:r>
              <a:r>
                <a:rPr lang="en-GB" altLang="en-US" sz="1400" b="1" i="1"/>
                <a:t>West</a:t>
              </a:r>
              <a:r>
                <a:rPr lang="en-GB" altLang="en-US" sz="1400" b="1"/>
                <a:t>)</a:t>
              </a:r>
            </a:p>
          </p:txBody>
        </p:sp>
        <p:sp>
          <p:nvSpPr>
            <p:cNvPr id="31749" name="AutoShape 5">
              <a:extLst>
                <a:ext uri="{FF2B5EF4-FFF2-40B4-BE49-F238E27FC236}">
                  <a16:creationId xmlns:a16="http://schemas.microsoft.com/office/drawing/2014/main" id="{3A3996C4-939A-41BD-8533-E07FF3293CA0}"/>
                </a:ext>
              </a:extLst>
            </p:cNvPr>
            <p:cNvSpPr>
              <a:spLocks noChangeArrowheads="1"/>
            </p:cNvSpPr>
            <p:nvPr/>
          </p:nvSpPr>
          <p:spPr bwMode="auto">
            <a:xfrm>
              <a:off x="3194" y="1776"/>
              <a:ext cx="2173"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b="1">
                  <a:latin typeface="Symbol" panose="05050102010706020507" pitchFamily="18" charset="2"/>
                </a:rPr>
                <a:t></a:t>
              </a:r>
              <a:r>
                <a:rPr lang="en-GB" altLang="en-US" sz="1400" b="1"/>
                <a:t>weapon(</a:t>
              </a:r>
              <a:r>
                <a:rPr lang="en-GB" altLang="en-US" sz="1400" b="1" i="1"/>
                <a:t>y</a:t>
              </a:r>
              <a:r>
                <a:rPr lang="en-GB" altLang="en-US" sz="1400" b="1"/>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sells(</a:t>
              </a:r>
              <a:r>
                <a:rPr lang="en-GB" altLang="en-US" sz="1400" b="1" i="1">
                  <a:solidFill>
                    <a:srgbClr val="CC3300"/>
                  </a:solidFill>
                </a:rPr>
                <a:t>West,y,z</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hostile(</a:t>
              </a:r>
              <a:r>
                <a:rPr lang="en-GB" altLang="en-US" sz="1400" b="1" i="1">
                  <a:solidFill>
                    <a:srgbClr val="CC3300"/>
                  </a:solidFill>
                </a:rPr>
                <a:t>z</a:t>
              </a:r>
              <a:r>
                <a:rPr lang="en-GB" altLang="en-US" sz="1400" b="1">
                  <a:solidFill>
                    <a:srgbClr val="CC3300"/>
                  </a:solidFill>
                </a:rPr>
                <a:t>)</a:t>
              </a:r>
            </a:p>
          </p:txBody>
        </p:sp>
        <p:grpSp>
          <p:nvGrpSpPr>
            <p:cNvPr id="31750" name="Group 6">
              <a:extLst>
                <a:ext uri="{FF2B5EF4-FFF2-40B4-BE49-F238E27FC236}">
                  <a16:creationId xmlns:a16="http://schemas.microsoft.com/office/drawing/2014/main" id="{208228AA-2513-4AE0-BB2C-7E0C28A7D57E}"/>
                </a:ext>
              </a:extLst>
            </p:cNvPr>
            <p:cNvGrpSpPr>
              <a:grpSpLocks/>
            </p:cNvGrpSpPr>
            <p:nvPr/>
          </p:nvGrpSpPr>
          <p:grpSpPr bwMode="auto">
            <a:xfrm>
              <a:off x="2880" y="1536"/>
              <a:ext cx="431" cy="287"/>
              <a:chOff x="2880" y="1536"/>
              <a:chExt cx="431" cy="287"/>
            </a:xfrm>
          </p:grpSpPr>
          <p:sp>
            <p:nvSpPr>
              <p:cNvPr id="31751" name="Line 7">
                <a:extLst>
                  <a:ext uri="{FF2B5EF4-FFF2-40B4-BE49-F238E27FC236}">
                    <a16:creationId xmlns:a16="http://schemas.microsoft.com/office/drawing/2014/main" id="{7EFC0B8C-8A02-44D2-B9A3-B4516E8B0E07}"/>
                  </a:ext>
                </a:extLst>
              </p:cNvPr>
              <p:cNvSpPr>
                <a:spLocks noChangeShapeType="1"/>
              </p:cNvSpPr>
              <p:nvPr/>
            </p:nvSpPr>
            <p:spPr bwMode="auto">
              <a:xfrm>
                <a:off x="2880" y="1536"/>
                <a:ext cx="432"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2" name="Line 8">
                <a:extLst>
                  <a:ext uri="{FF2B5EF4-FFF2-40B4-BE49-F238E27FC236}">
                    <a16:creationId xmlns:a16="http://schemas.microsoft.com/office/drawing/2014/main" id="{418BAE78-7663-4965-9E6A-26453D79C944}"/>
                  </a:ext>
                </a:extLst>
              </p:cNvPr>
              <p:cNvSpPr>
                <a:spLocks noChangeShapeType="1"/>
              </p:cNvSpPr>
              <p:nvPr/>
            </p:nvSpPr>
            <p:spPr bwMode="auto">
              <a:xfrm>
                <a:off x="3312" y="1632"/>
                <a:ext cx="1" cy="19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1753" name="Group 9">
            <a:extLst>
              <a:ext uri="{FF2B5EF4-FFF2-40B4-BE49-F238E27FC236}">
                <a16:creationId xmlns:a16="http://schemas.microsoft.com/office/drawing/2014/main" id="{91A53A80-C795-4B46-9392-87BD23723CDD}"/>
              </a:ext>
            </a:extLst>
          </p:cNvPr>
          <p:cNvGrpSpPr>
            <a:grpSpLocks/>
          </p:cNvGrpSpPr>
          <p:nvPr/>
        </p:nvGrpSpPr>
        <p:grpSpPr bwMode="auto">
          <a:xfrm>
            <a:off x="1447800" y="1600200"/>
            <a:ext cx="6397625" cy="1042988"/>
            <a:chOff x="912" y="1008"/>
            <a:chExt cx="4030" cy="657"/>
          </a:xfrm>
        </p:grpSpPr>
        <p:sp>
          <p:nvSpPr>
            <p:cNvPr id="31754" name="AutoShape 10">
              <a:extLst>
                <a:ext uri="{FF2B5EF4-FFF2-40B4-BE49-F238E27FC236}">
                  <a16:creationId xmlns:a16="http://schemas.microsoft.com/office/drawing/2014/main" id="{4E9F2845-225C-42D3-8801-C74A496FE1B3}"/>
                </a:ext>
              </a:extLst>
            </p:cNvPr>
            <p:cNvSpPr>
              <a:spLocks noChangeArrowheads="1"/>
            </p:cNvSpPr>
            <p:nvPr/>
          </p:nvSpPr>
          <p:spPr bwMode="auto">
            <a:xfrm>
              <a:off x="912" y="1008"/>
              <a:ext cx="1995" cy="328"/>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r" eaLnBrk="1" hangingPunct="1">
                <a:buClr>
                  <a:srgbClr val="000000"/>
                </a:buClr>
                <a:buSzPct val="75000"/>
                <a:buFont typeface="Symbol" panose="05050102010706020507" pitchFamily="18" charset="2"/>
                <a:buNone/>
              </a:pPr>
              <a:r>
                <a:rPr lang="en-GB" altLang="en-US" sz="1400" b="1">
                  <a:solidFill>
                    <a:srgbClr val="003366"/>
                  </a:solidFill>
                  <a:latin typeface="Symbol" panose="05050102010706020507" pitchFamily="18" charset="2"/>
                </a:rPr>
                <a:t></a:t>
              </a:r>
              <a:r>
                <a:rPr lang="en-GB" altLang="en-US" sz="1400" b="1">
                  <a:solidFill>
                    <a:srgbClr val="003366"/>
                  </a:solidFill>
                </a:rPr>
                <a:t>american(</a:t>
              </a:r>
              <a:r>
                <a:rPr lang="en-GB" altLang="en-US" sz="1400" b="1" i="1">
                  <a:solidFill>
                    <a:srgbClr val="003366"/>
                  </a:solidFill>
                </a:rPr>
                <a:t>x</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weapon(</a:t>
              </a:r>
              <a:r>
                <a:rPr lang="en-GB" altLang="en-US" sz="1400" b="1" i="1">
                  <a:solidFill>
                    <a:srgbClr val="003366"/>
                  </a:solidFill>
                </a:rPr>
                <a:t>y</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 </a:t>
              </a:r>
              <a:br>
                <a:rPr lang="en-GB" altLang="en-US" sz="1400" b="1">
                  <a:solidFill>
                    <a:srgbClr val="003366"/>
                  </a:solidFill>
                </a:rPr>
              </a:br>
              <a:r>
                <a:rPr lang="en-GB" altLang="en-US" sz="1400" b="1">
                  <a:solidFill>
                    <a:srgbClr val="003366"/>
                  </a:solidFill>
                  <a:latin typeface="Symbol" panose="05050102010706020507" pitchFamily="18" charset="2"/>
                </a:rPr>
                <a:t></a:t>
              </a:r>
              <a:r>
                <a:rPr lang="en-GB" altLang="en-US" sz="1400" b="1">
                  <a:solidFill>
                    <a:srgbClr val="003366"/>
                  </a:solidFill>
                </a:rPr>
                <a:t>sells (</a:t>
              </a:r>
              <a:r>
                <a:rPr lang="en-GB" altLang="en-US" sz="1400" b="1" i="1">
                  <a:solidFill>
                    <a:srgbClr val="003366"/>
                  </a:solidFill>
                </a:rPr>
                <a:t>x,y,z</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hostile(</a:t>
              </a:r>
              <a:r>
                <a:rPr lang="en-GB" altLang="en-US" sz="1400" b="1" i="1">
                  <a:solidFill>
                    <a:srgbClr val="003366"/>
                  </a:solidFill>
                </a:rPr>
                <a:t>z</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 </a:t>
              </a:r>
              <a:r>
                <a:rPr lang="en-GB" altLang="en-US" sz="1400" b="1"/>
                <a:t>criminal(</a:t>
              </a:r>
              <a:r>
                <a:rPr lang="en-GB" altLang="en-US" sz="1400" b="1" i="1"/>
                <a:t>x</a:t>
              </a:r>
              <a:r>
                <a:rPr lang="en-GB" altLang="en-US" sz="1400" b="1"/>
                <a:t>)</a:t>
              </a:r>
            </a:p>
          </p:txBody>
        </p:sp>
        <p:sp>
          <p:nvSpPr>
            <p:cNvPr id="31755" name="AutoShape 11">
              <a:extLst>
                <a:ext uri="{FF2B5EF4-FFF2-40B4-BE49-F238E27FC236}">
                  <a16:creationId xmlns:a16="http://schemas.microsoft.com/office/drawing/2014/main" id="{AB26CB8F-29E5-47F0-A255-44BE79165F23}"/>
                </a:ext>
              </a:extLst>
            </p:cNvPr>
            <p:cNvSpPr>
              <a:spLocks noChangeArrowheads="1"/>
            </p:cNvSpPr>
            <p:nvPr/>
          </p:nvSpPr>
          <p:spPr bwMode="auto">
            <a:xfrm>
              <a:off x="3208" y="1337"/>
              <a:ext cx="1734" cy="328"/>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b="1">
                  <a:latin typeface="Symbol" panose="05050102010706020507" pitchFamily="18" charset="2"/>
                </a:rPr>
                <a:t></a:t>
              </a:r>
              <a:r>
                <a:rPr lang="en-GB" altLang="en-US" sz="1400" b="1"/>
                <a:t>american(</a:t>
              </a:r>
              <a:r>
                <a:rPr lang="en-GB" altLang="en-US" sz="1400" b="1" i="1"/>
                <a:t>West</a:t>
              </a:r>
              <a:r>
                <a:rPr lang="en-GB" altLang="en-US" sz="1400" b="1"/>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weapon(</a:t>
              </a:r>
              <a:r>
                <a:rPr lang="en-GB" altLang="en-US" sz="1400" b="1" i="1">
                  <a:solidFill>
                    <a:srgbClr val="CC3300"/>
                  </a:solidFill>
                </a:rPr>
                <a:t>y</a:t>
              </a:r>
              <a:r>
                <a:rPr lang="en-GB" altLang="en-US" sz="1400" b="1">
                  <a:solidFill>
                    <a:srgbClr val="CC3300"/>
                  </a:solidFill>
                </a:rPr>
                <a:t>) </a:t>
              </a:r>
              <a:r>
                <a:rPr lang="en-GB" altLang="en-US" sz="1400" b="1">
                  <a:solidFill>
                    <a:srgbClr val="CC3300"/>
                  </a:solidFill>
                  <a:latin typeface="Symbol" panose="05050102010706020507" pitchFamily="18" charset="2"/>
                </a:rPr>
                <a:t></a:t>
              </a:r>
              <a:br>
                <a:rPr lang="en-GB" altLang="en-US" sz="1400" b="1">
                  <a:solidFill>
                    <a:srgbClr val="CC3300"/>
                  </a:solidFill>
                  <a:latin typeface="Symbol" panose="05050102010706020507" pitchFamily="18" charset="2"/>
                </a:rPr>
              </a:br>
              <a:r>
                <a:rPr lang="en-GB" altLang="en-US" sz="1400" b="1">
                  <a:solidFill>
                    <a:srgbClr val="CC3300"/>
                  </a:solidFill>
                  <a:latin typeface="Symbol" panose="05050102010706020507" pitchFamily="18" charset="2"/>
                </a:rPr>
                <a:t></a:t>
              </a:r>
              <a:r>
                <a:rPr lang="en-GB" altLang="en-US" sz="1400" b="1">
                  <a:solidFill>
                    <a:srgbClr val="CC3300"/>
                  </a:solidFill>
                </a:rPr>
                <a:t>sells(</a:t>
              </a:r>
              <a:r>
                <a:rPr lang="en-GB" altLang="en-US" sz="1400" b="1" i="1">
                  <a:solidFill>
                    <a:srgbClr val="CC3300"/>
                  </a:solidFill>
                </a:rPr>
                <a:t>West,y,z</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hostile(</a:t>
              </a:r>
              <a:r>
                <a:rPr lang="en-GB" altLang="en-US" sz="1400" b="1" i="1">
                  <a:solidFill>
                    <a:srgbClr val="CC3300"/>
                  </a:solidFill>
                </a:rPr>
                <a:t>z</a:t>
              </a:r>
              <a:r>
                <a:rPr lang="en-GB" altLang="en-US" sz="1400" b="1">
                  <a:solidFill>
                    <a:srgbClr val="CC3300"/>
                  </a:solidFill>
                </a:rPr>
                <a:t>)</a:t>
              </a:r>
            </a:p>
          </p:txBody>
        </p:sp>
        <p:grpSp>
          <p:nvGrpSpPr>
            <p:cNvPr id="31756" name="Group 12">
              <a:extLst>
                <a:ext uri="{FF2B5EF4-FFF2-40B4-BE49-F238E27FC236}">
                  <a16:creationId xmlns:a16="http://schemas.microsoft.com/office/drawing/2014/main" id="{79763913-829E-4F9B-9892-16B324E9831E}"/>
                </a:ext>
              </a:extLst>
            </p:cNvPr>
            <p:cNvGrpSpPr>
              <a:grpSpLocks/>
            </p:cNvGrpSpPr>
            <p:nvPr/>
          </p:nvGrpSpPr>
          <p:grpSpPr bwMode="auto">
            <a:xfrm>
              <a:off x="2880" y="1104"/>
              <a:ext cx="431" cy="287"/>
              <a:chOff x="2880" y="1104"/>
              <a:chExt cx="431" cy="287"/>
            </a:xfrm>
          </p:grpSpPr>
          <p:sp>
            <p:nvSpPr>
              <p:cNvPr id="31757" name="Line 13">
                <a:extLst>
                  <a:ext uri="{FF2B5EF4-FFF2-40B4-BE49-F238E27FC236}">
                    <a16:creationId xmlns:a16="http://schemas.microsoft.com/office/drawing/2014/main" id="{A83F7865-BCB8-41DF-B24B-810B30E2838B}"/>
                  </a:ext>
                </a:extLst>
              </p:cNvPr>
              <p:cNvSpPr>
                <a:spLocks noChangeShapeType="1"/>
              </p:cNvSpPr>
              <p:nvPr/>
            </p:nvSpPr>
            <p:spPr bwMode="auto">
              <a:xfrm>
                <a:off x="2880" y="1104"/>
                <a:ext cx="432"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8" name="Line 14">
                <a:extLst>
                  <a:ext uri="{FF2B5EF4-FFF2-40B4-BE49-F238E27FC236}">
                    <a16:creationId xmlns:a16="http://schemas.microsoft.com/office/drawing/2014/main" id="{810F6075-2623-4818-848B-E80F0B6F4565}"/>
                  </a:ext>
                </a:extLst>
              </p:cNvPr>
              <p:cNvSpPr>
                <a:spLocks noChangeShapeType="1"/>
              </p:cNvSpPr>
              <p:nvPr/>
            </p:nvSpPr>
            <p:spPr bwMode="auto">
              <a:xfrm>
                <a:off x="3312" y="1200"/>
                <a:ext cx="1" cy="19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1759" name="Group 15">
            <a:extLst>
              <a:ext uri="{FF2B5EF4-FFF2-40B4-BE49-F238E27FC236}">
                <a16:creationId xmlns:a16="http://schemas.microsoft.com/office/drawing/2014/main" id="{37568AB8-EC73-4FDF-B7F6-809BE5B6AE7A}"/>
              </a:ext>
            </a:extLst>
          </p:cNvPr>
          <p:cNvGrpSpPr>
            <a:grpSpLocks/>
          </p:cNvGrpSpPr>
          <p:nvPr/>
        </p:nvGrpSpPr>
        <p:grpSpPr bwMode="auto">
          <a:xfrm>
            <a:off x="2595563" y="2819400"/>
            <a:ext cx="5854700" cy="760413"/>
            <a:chOff x="1635" y="1776"/>
            <a:chExt cx="3688" cy="479"/>
          </a:xfrm>
        </p:grpSpPr>
        <p:sp>
          <p:nvSpPr>
            <p:cNvPr id="31760" name="AutoShape 16">
              <a:extLst>
                <a:ext uri="{FF2B5EF4-FFF2-40B4-BE49-F238E27FC236}">
                  <a16:creationId xmlns:a16="http://schemas.microsoft.com/office/drawing/2014/main" id="{FA6FA00D-C56E-4D9D-8E5C-E5D7490E8AA4}"/>
                </a:ext>
              </a:extLst>
            </p:cNvPr>
            <p:cNvSpPr>
              <a:spLocks noChangeArrowheads="1"/>
            </p:cNvSpPr>
            <p:nvPr/>
          </p:nvSpPr>
          <p:spPr bwMode="auto">
            <a:xfrm>
              <a:off x="1635" y="1776"/>
              <a:ext cx="1271"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r" eaLnBrk="1" hangingPunct="1">
                <a:buClr>
                  <a:srgbClr val="003366"/>
                </a:buClr>
                <a:buSzPct val="100000"/>
                <a:buFont typeface="Symbol" panose="05050102010706020507" pitchFamily="18" charset="2"/>
                <a:buNone/>
              </a:pPr>
              <a:r>
                <a:rPr lang="en-GB" altLang="en-US" sz="1400" b="1">
                  <a:solidFill>
                    <a:srgbClr val="003366"/>
                  </a:solidFill>
                  <a:latin typeface="Symbol" panose="05050102010706020507" pitchFamily="18" charset="2"/>
                </a:rPr>
                <a:t></a:t>
              </a:r>
              <a:r>
                <a:rPr lang="en-GB" altLang="en-US" sz="1400" b="1">
                  <a:solidFill>
                    <a:srgbClr val="003366"/>
                  </a:solidFill>
                </a:rPr>
                <a:t>missile(</a:t>
              </a:r>
              <a:r>
                <a:rPr lang="en-GB" altLang="en-US" sz="1400" b="1" i="1">
                  <a:solidFill>
                    <a:srgbClr val="003366"/>
                  </a:solidFill>
                </a:rPr>
                <a:t>x</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 </a:t>
              </a:r>
              <a:r>
                <a:rPr lang="en-GB" altLang="en-US" sz="1400" b="1"/>
                <a:t>weapon(</a:t>
              </a:r>
              <a:r>
                <a:rPr lang="en-GB" altLang="en-US" sz="1400" b="1" i="1"/>
                <a:t>x</a:t>
              </a:r>
              <a:r>
                <a:rPr lang="en-GB" altLang="en-US" sz="1400" b="1"/>
                <a:t>)</a:t>
              </a:r>
            </a:p>
          </p:txBody>
        </p:sp>
        <p:sp>
          <p:nvSpPr>
            <p:cNvPr id="31761" name="AutoShape 17">
              <a:extLst>
                <a:ext uri="{FF2B5EF4-FFF2-40B4-BE49-F238E27FC236}">
                  <a16:creationId xmlns:a16="http://schemas.microsoft.com/office/drawing/2014/main" id="{CC4244F4-9068-4D3B-A518-4E265567E9B6}"/>
                </a:ext>
              </a:extLst>
            </p:cNvPr>
            <p:cNvSpPr>
              <a:spLocks noChangeArrowheads="1"/>
            </p:cNvSpPr>
            <p:nvPr/>
          </p:nvSpPr>
          <p:spPr bwMode="auto">
            <a:xfrm>
              <a:off x="3194" y="2064"/>
              <a:ext cx="2130"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b="1">
                  <a:latin typeface="Symbol" panose="05050102010706020507" pitchFamily="18" charset="2"/>
                </a:rPr>
                <a:t></a:t>
              </a:r>
              <a:r>
                <a:rPr lang="en-GB" altLang="en-US" sz="1400" b="1"/>
                <a:t>missile(</a:t>
              </a:r>
              <a:r>
                <a:rPr lang="en-GB" altLang="en-US" sz="1400" b="1" i="1"/>
                <a:t>y</a:t>
              </a:r>
              <a:r>
                <a:rPr lang="en-GB" altLang="en-US" sz="1400" b="1"/>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sells(</a:t>
              </a:r>
              <a:r>
                <a:rPr lang="en-GB" altLang="en-US" sz="1400" b="1" i="1">
                  <a:solidFill>
                    <a:srgbClr val="CC3300"/>
                  </a:solidFill>
                </a:rPr>
                <a:t>West,y,z</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hostile(</a:t>
              </a:r>
              <a:r>
                <a:rPr lang="en-GB" altLang="en-US" sz="1400" b="1" i="1">
                  <a:solidFill>
                    <a:srgbClr val="CC3300"/>
                  </a:solidFill>
                </a:rPr>
                <a:t>z</a:t>
              </a:r>
              <a:r>
                <a:rPr lang="en-GB" altLang="en-US" sz="1400" b="1">
                  <a:solidFill>
                    <a:srgbClr val="CC3300"/>
                  </a:solidFill>
                </a:rPr>
                <a:t>)</a:t>
              </a:r>
            </a:p>
          </p:txBody>
        </p:sp>
        <p:grpSp>
          <p:nvGrpSpPr>
            <p:cNvPr id="31762" name="Group 18">
              <a:extLst>
                <a:ext uri="{FF2B5EF4-FFF2-40B4-BE49-F238E27FC236}">
                  <a16:creationId xmlns:a16="http://schemas.microsoft.com/office/drawing/2014/main" id="{D2131C40-6993-4AE4-BC2D-183EDE5CE6D8}"/>
                </a:ext>
              </a:extLst>
            </p:cNvPr>
            <p:cNvGrpSpPr>
              <a:grpSpLocks/>
            </p:cNvGrpSpPr>
            <p:nvPr/>
          </p:nvGrpSpPr>
          <p:grpSpPr bwMode="auto">
            <a:xfrm>
              <a:off x="2880" y="1824"/>
              <a:ext cx="431" cy="287"/>
              <a:chOff x="2880" y="1824"/>
              <a:chExt cx="431" cy="287"/>
            </a:xfrm>
          </p:grpSpPr>
          <p:sp>
            <p:nvSpPr>
              <p:cNvPr id="31763" name="Line 19">
                <a:extLst>
                  <a:ext uri="{FF2B5EF4-FFF2-40B4-BE49-F238E27FC236}">
                    <a16:creationId xmlns:a16="http://schemas.microsoft.com/office/drawing/2014/main" id="{B9AA3FD4-4DF4-4955-ACFB-5D54F973BB2A}"/>
                  </a:ext>
                </a:extLst>
              </p:cNvPr>
              <p:cNvSpPr>
                <a:spLocks noChangeShapeType="1"/>
              </p:cNvSpPr>
              <p:nvPr/>
            </p:nvSpPr>
            <p:spPr bwMode="auto">
              <a:xfrm>
                <a:off x="2880" y="1824"/>
                <a:ext cx="432"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4" name="Line 20">
                <a:extLst>
                  <a:ext uri="{FF2B5EF4-FFF2-40B4-BE49-F238E27FC236}">
                    <a16:creationId xmlns:a16="http://schemas.microsoft.com/office/drawing/2014/main" id="{E451119B-BDD6-4FCE-B820-1EA23F2F1494}"/>
                  </a:ext>
                </a:extLst>
              </p:cNvPr>
              <p:cNvSpPr>
                <a:spLocks noChangeShapeType="1"/>
              </p:cNvSpPr>
              <p:nvPr/>
            </p:nvSpPr>
            <p:spPr bwMode="auto">
              <a:xfrm>
                <a:off x="3312" y="1920"/>
                <a:ext cx="1" cy="19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1765" name="Group 21">
            <a:extLst>
              <a:ext uri="{FF2B5EF4-FFF2-40B4-BE49-F238E27FC236}">
                <a16:creationId xmlns:a16="http://schemas.microsoft.com/office/drawing/2014/main" id="{77D95AF8-12E0-4C48-9FE5-DDB021BCBF07}"/>
              </a:ext>
            </a:extLst>
          </p:cNvPr>
          <p:cNvGrpSpPr>
            <a:grpSpLocks/>
          </p:cNvGrpSpPr>
          <p:nvPr/>
        </p:nvGrpSpPr>
        <p:grpSpPr bwMode="auto">
          <a:xfrm>
            <a:off x="3622675" y="3276600"/>
            <a:ext cx="3871913" cy="836613"/>
            <a:chOff x="2282" y="2064"/>
            <a:chExt cx="2439" cy="527"/>
          </a:xfrm>
        </p:grpSpPr>
        <p:sp>
          <p:nvSpPr>
            <p:cNvPr id="31766" name="AutoShape 22">
              <a:extLst>
                <a:ext uri="{FF2B5EF4-FFF2-40B4-BE49-F238E27FC236}">
                  <a16:creationId xmlns:a16="http://schemas.microsoft.com/office/drawing/2014/main" id="{BF449F70-AAC2-4381-8896-7A8A1BC3212A}"/>
                </a:ext>
              </a:extLst>
            </p:cNvPr>
            <p:cNvSpPr>
              <a:spLocks noChangeArrowheads="1"/>
            </p:cNvSpPr>
            <p:nvPr/>
          </p:nvSpPr>
          <p:spPr bwMode="auto">
            <a:xfrm>
              <a:off x="2282" y="2064"/>
              <a:ext cx="614"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Times New Roman" panose="02020603050405020304" pitchFamily="18" charset="0"/>
                <a:buNone/>
              </a:pPr>
              <a:r>
                <a:rPr lang="en-GB" altLang="en-US" sz="1400" b="1"/>
                <a:t>missile(</a:t>
              </a:r>
              <a:r>
                <a:rPr lang="en-GB" altLang="en-US" sz="1400" b="1" i="1"/>
                <a:t>M</a:t>
              </a:r>
              <a:r>
                <a:rPr lang="en-GB" altLang="en-US" sz="1400" b="1"/>
                <a:t>)</a:t>
              </a:r>
            </a:p>
          </p:txBody>
        </p:sp>
        <p:sp>
          <p:nvSpPr>
            <p:cNvPr id="31767" name="AutoShape 23">
              <a:extLst>
                <a:ext uri="{FF2B5EF4-FFF2-40B4-BE49-F238E27FC236}">
                  <a16:creationId xmlns:a16="http://schemas.microsoft.com/office/drawing/2014/main" id="{33311DCB-04D2-42E8-8A2F-D4AAE757C710}"/>
                </a:ext>
              </a:extLst>
            </p:cNvPr>
            <p:cNvSpPr>
              <a:spLocks noChangeArrowheads="1"/>
            </p:cNvSpPr>
            <p:nvPr/>
          </p:nvSpPr>
          <p:spPr bwMode="auto">
            <a:xfrm>
              <a:off x="3194" y="2400"/>
              <a:ext cx="1528"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b="1">
                  <a:latin typeface="Symbol" panose="05050102010706020507" pitchFamily="18" charset="2"/>
                </a:rPr>
                <a:t></a:t>
              </a:r>
              <a:r>
                <a:rPr lang="en-GB" altLang="en-US" sz="1400" b="1"/>
                <a:t>sells(</a:t>
              </a:r>
              <a:r>
                <a:rPr lang="en-GB" altLang="en-US" sz="1400" b="1" i="1"/>
                <a:t>West,M,z</a:t>
              </a:r>
              <a:r>
                <a:rPr lang="en-GB" altLang="en-US" sz="1400" b="1"/>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hostile(</a:t>
              </a:r>
              <a:r>
                <a:rPr lang="en-GB" altLang="en-US" sz="1400" b="1" i="1">
                  <a:solidFill>
                    <a:srgbClr val="CC3300"/>
                  </a:solidFill>
                </a:rPr>
                <a:t>z</a:t>
              </a:r>
              <a:r>
                <a:rPr lang="en-GB" altLang="en-US" sz="1400" b="1">
                  <a:solidFill>
                    <a:srgbClr val="CC3300"/>
                  </a:solidFill>
                </a:rPr>
                <a:t>)</a:t>
              </a:r>
            </a:p>
          </p:txBody>
        </p:sp>
        <p:grpSp>
          <p:nvGrpSpPr>
            <p:cNvPr id="31768" name="Group 24">
              <a:extLst>
                <a:ext uri="{FF2B5EF4-FFF2-40B4-BE49-F238E27FC236}">
                  <a16:creationId xmlns:a16="http://schemas.microsoft.com/office/drawing/2014/main" id="{3DC51274-3FFD-4F69-BEDB-F4378010E6AA}"/>
                </a:ext>
              </a:extLst>
            </p:cNvPr>
            <p:cNvGrpSpPr>
              <a:grpSpLocks/>
            </p:cNvGrpSpPr>
            <p:nvPr/>
          </p:nvGrpSpPr>
          <p:grpSpPr bwMode="auto">
            <a:xfrm>
              <a:off x="2880" y="2160"/>
              <a:ext cx="431" cy="287"/>
              <a:chOff x="2880" y="2160"/>
              <a:chExt cx="431" cy="287"/>
            </a:xfrm>
          </p:grpSpPr>
          <p:sp>
            <p:nvSpPr>
              <p:cNvPr id="31769" name="Line 25">
                <a:extLst>
                  <a:ext uri="{FF2B5EF4-FFF2-40B4-BE49-F238E27FC236}">
                    <a16:creationId xmlns:a16="http://schemas.microsoft.com/office/drawing/2014/main" id="{4DE94736-2A25-4ABC-85F9-B530E3344101}"/>
                  </a:ext>
                </a:extLst>
              </p:cNvPr>
              <p:cNvSpPr>
                <a:spLocks noChangeShapeType="1"/>
              </p:cNvSpPr>
              <p:nvPr/>
            </p:nvSpPr>
            <p:spPr bwMode="auto">
              <a:xfrm>
                <a:off x="2880" y="2160"/>
                <a:ext cx="432"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0" name="Line 26">
                <a:extLst>
                  <a:ext uri="{FF2B5EF4-FFF2-40B4-BE49-F238E27FC236}">
                    <a16:creationId xmlns:a16="http://schemas.microsoft.com/office/drawing/2014/main" id="{002A35F7-CA7A-4668-9696-CB2B439B8949}"/>
                  </a:ext>
                </a:extLst>
              </p:cNvPr>
              <p:cNvSpPr>
                <a:spLocks noChangeShapeType="1"/>
              </p:cNvSpPr>
              <p:nvPr/>
            </p:nvSpPr>
            <p:spPr bwMode="auto">
              <a:xfrm>
                <a:off x="3312" y="2256"/>
                <a:ext cx="1" cy="19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1771" name="Group 27">
            <a:extLst>
              <a:ext uri="{FF2B5EF4-FFF2-40B4-BE49-F238E27FC236}">
                <a16:creationId xmlns:a16="http://schemas.microsoft.com/office/drawing/2014/main" id="{62FBBF88-056A-483F-BD6C-9CCC2F7DA119}"/>
              </a:ext>
            </a:extLst>
          </p:cNvPr>
          <p:cNvGrpSpPr>
            <a:grpSpLocks/>
          </p:cNvGrpSpPr>
          <p:nvPr/>
        </p:nvGrpSpPr>
        <p:grpSpPr bwMode="auto">
          <a:xfrm>
            <a:off x="2019300" y="3733800"/>
            <a:ext cx="6927850" cy="993775"/>
            <a:chOff x="1272" y="2352"/>
            <a:chExt cx="4364" cy="626"/>
          </a:xfrm>
        </p:grpSpPr>
        <p:sp>
          <p:nvSpPr>
            <p:cNvPr id="31772" name="AutoShape 28">
              <a:extLst>
                <a:ext uri="{FF2B5EF4-FFF2-40B4-BE49-F238E27FC236}">
                  <a16:creationId xmlns:a16="http://schemas.microsoft.com/office/drawing/2014/main" id="{40C7E115-D561-4CC9-A3FF-1A450CBA6D23}"/>
                </a:ext>
              </a:extLst>
            </p:cNvPr>
            <p:cNvSpPr>
              <a:spLocks noChangeArrowheads="1"/>
            </p:cNvSpPr>
            <p:nvPr/>
          </p:nvSpPr>
          <p:spPr bwMode="auto">
            <a:xfrm>
              <a:off x="1272" y="2352"/>
              <a:ext cx="1634" cy="328"/>
            </a:xfrm>
            <a:prstGeom prst="roundRect">
              <a:avLst>
                <a:gd name="adj" fmla="val 3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r" eaLnBrk="1" hangingPunct="1">
                <a:buClr>
                  <a:srgbClr val="003366"/>
                </a:buClr>
                <a:buSzPct val="100000"/>
                <a:buFont typeface="Symbol" panose="05050102010706020507" pitchFamily="18" charset="2"/>
                <a:buNone/>
              </a:pPr>
              <a:r>
                <a:rPr lang="en-GB" altLang="en-US" sz="1400" b="1">
                  <a:solidFill>
                    <a:srgbClr val="003366"/>
                  </a:solidFill>
                  <a:latin typeface="Symbol" panose="05050102010706020507" pitchFamily="18" charset="2"/>
                </a:rPr>
                <a:t></a:t>
              </a:r>
              <a:r>
                <a:rPr lang="en-GB" altLang="en-US" sz="1400" b="1">
                  <a:solidFill>
                    <a:srgbClr val="003366"/>
                  </a:solidFill>
                </a:rPr>
                <a:t>missile(</a:t>
              </a:r>
              <a:r>
                <a:rPr lang="en-GB" altLang="en-US" sz="1400" b="1" i="1">
                  <a:solidFill>
                    <a:srgbClr val="003366"/>
                  </a:solidFill>
                </a:rPr>
                <a:t>x</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owns(</a:t>
              </a:r>
              <a:r>
                <a:rPr lang="en-GB" altLang="en-US" sz="1400" b="1" i="1">
                  <a:solidFill>
                    <a:srgbClr val="003366"/>
                  </a:solidFill>
                </a:rPr>
                <a:t>Nono,x</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 </a:t>
              </a:r>
              <a:br>
                <a:rPr lang="en-GB" altLang="en-US" sz="1400" b="1">
                  <a:solidFill>
                    <a:srgbClr val="003366"/>
                  </a:solidFill>
                </a:rPr>
              </a:br>
              <a:r>
                <a:rPr lang="en-GB" altLang="en-US" sz="1400" b="1"/>
                <a:t>sells(</a:t>
              </a:r>
              <a:r>
                <a:rPr lang="en-GB" altLang="en-US" sz="1400" b="1" i="1"/>
                <a:t>West,x,Nono</a:t>
              </a:r>
              <a:r>
                <a:rPr lang="en-GB" altLang="en-US" sz="1400" b="1"/>
                <a:t>)</a:t>
              </a:r>
            </a:p>
          </p:txBody>
        </p:sp>
        <p:sp>
          <p:nvSpPr>
            <p:cNvPr id="31773" name="AutoShape 29">
              <a:extLst>
                <a:ext uri="{FF2B5EF4-FFF2-40B4-BE49-F238E27FC236}">
                  <a16:creationId xmlns:a16="http://schemas.microsoft.com/office/drawing/2014/main" id="{512D2A62-B1A9-46DA-A4B4-9186470DA625}"/>
                </a:ext>
              </a:extLst>
            </p:cNvPr>
            <p:cNvSpPr>
              <a:spLocks noChangeArrowheads="1"/>
            </p:cNvSpPr>
            <p:nvPr/>
          </p:nvSpPr>
          <p:spPr bwMode="auto">
            <a:xfrm>
              <a:off x="3194" y="2784"/>
              <a:ext cx="2442" cy="194"/>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b="1">
                  <a:latin typeface="Symbol" panose="05050102010706020507" pitchFamily="18" charset="2"/>
                </a:rPr>
                <a:t></a:t>
              </a:r>
              <a:r>
                <a:rPr lang="en-GB" altLang="en-US" sz="1400" b="1"/>
                <a:t>missile(</a:t>
              </a:r>
              <a:r>
                <a:rPr lang="en-GB" altLang="en-US" sz="1400" b="1" i="1"/>
                <a:t>M</a:t>
              </a:r>
              <a:r>
                <a:rPr lang="en-GB" altLang="en-US" sz="1400" b="1"/>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owns(</a:t>
              </a:r>
              <a:r>
                <a:rPr lang="en-GB" altLang="en-US" sz="1400" b="1" i="1">
                  <a:solidFill>
                    <a:srgbClr val="CC3300"/>
                  </a:solidFill>
                </a:rPr>
                <a:t>Nono,M</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hostile(</a:t>
              </a:r>
              <a:r>
                <a:rPr lang="en-GB" altLang="en-US" sz="1400" b="1" i="1">
                  <a:solidFill>
                    <a:srgbClr val="CC3300"/>
                  </a:solidFill>
                </a:rPr>
                <a:t>Nono</a:t>
              </a:r>
              <a:r>
                <a:rPr lang="en-GB" altLang="en-US" sz="1400" b="1">
                  <a:solidFill>
                    <a:srgbClr val="CC3300"/>
                  </a:solidFill>
                </a:rPr>
                <a:t>)</a:t>
              </a:r>
            </a:p>
          </p:txBody>
        </p:sp>
        <p:grpSp>
          <p:nvGrpSpPr>
            <p:cNvPr id="31774" name="Group 30">
              <a:extLst>
                <a:ext uri="{FF2B5EF4-FFF2-40B4-BE49-F238E27FC236}">
                  <a16:creationId xmlns:a16="http://schemas.microsoft.com/office/drawing/2014/main" id="{E3A2B4F7-C411-489C-BE7D-8047DA6D203F}"/>
                </a:ext>
              </a:extLst>
            </p:cNvPr>
            <p:cNvGrpSpPr>
              <a:grpSpLocks/>
            </p:cNvGrpSpPr>
            <p:nvPr/>
          </p:nvGrpSpPr>
          <p:grpSpPr bwMode="auto">
            <a:xfrm>
              <a:off x="2880" y="2544"/>
              <a:ext cx="431" cy="287"/>
              <a:chOff x="2880" y="2544"/>
              <a:chExt cx="431" cy="287"/>
            </a:xfrm>
          </p:grpSpPr>
          <p:sp>
            <p:nvSpPr>
              <p:cNvPr id="31775" name="Line 31">
                <a:extLst>
                  <a:ext uri="{FF2B5EF4-FFF2-40B4-BE49-F238E27FC236}">
                    <a16:creationId xmlns:a16="http://schemas.microsoft.com/office/drawing/2014/main" id="{2D6048EA-D390-4AEA-9636-DAABFDC6D54B}"/>
                  </a:ext>
                </a:extLst>
              </p:cNvPr>
              <p:cNvSpPr>
                <a:spLocks noChangeShapeType="1"/>
              </p:cNvSpPr>
              <p:nvPr/>
            </p:nvSpPr>
            <p:spPr bwMode="auto">
              <a:xfrm>
                <a:off x="2880" y="2544"/>
                <a:ext cx="432"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6" name="Line 32">
                <a:extLst>
                  <a:ext uri="{FF2B5EF4-FFF2-40B4-BE49-F238E27FC236}">
                    <a16:creationId xmlns:a16="http://schemas.microsoft.com/office/drawing/2014/main" id="{9BB94EEF-914C-4565-A32E-6206C429F88F}"/>
                  </a:ext>
                </a:extLst>
              </p:cNvPr>
              <p:cNvSpPr>
                <a:spLocks noChangeShapeType="1"/>
              </p:cNvSpPr>
              <p:nvPr/>
            </p:nvSpPr>
            <p:spPr bwMode="auto">
              <a:xfrm>
                <a:off x="3312" y="2640"/>
                <a:ext cx="1" cy="19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1777" name="Group 33">
            <a:extLst>
              <a:ext uri="{FF2B5EF4-FFF2-40B4-BE49-F238E27FC236}">
                <a16:creationId xmlns:a16="http://schemas.microsoft.com/office/drawing/2014/main" id="{CE65D79C-8B65-4AA2-A3E9-9C9664DE40EA}"/>
              </a:ext>
            </a:extLst>
          </p:cNvPr>
          <p:cNvGrpSpPr>
            <a:grpSpLocks/>
          </p:cNvGrpSpPr>
          <p:nvPr/>
        </p:nvGrpSpPr>
        <p:grpSpPr bwMode="auto">
          <a:xfrm>
            <a:off x="3562350" y="4419600"/>
            <a:ext cx="4270375" cy="765175"/>
            <a:chOff x="2244" y="2784"/>
            <a:chExt cx="2690" cy="482"/>
          </a:xfrm>
        </p:grpSpPr>
        <p:sp>
          <p:nvSpPr>
            <p:cNvPr id="31778" name="AutoShape 34">
              <a:extLst>
                <a:ext uri="{FF2B5EF4-FFF2-40B4-BE49-F238E27FC236}">
                  <a16:creationId xmlns:a16="http://schemas.microsoft.com/office/drawing/2014/main" id="{B4A2E438-CDED-4862-94AE-B4477483650F}"/>
                </a:ext>
              </a:extLst>
            </p:cNvPr>
            <p:cNvSpPr>
              <a:spLocks noChangeArrowheads="1"/>
            </p:cNvSpPr>
            <p:nvPr/>
          </p:nvSpPr>
          <p:spPr bwMode="auto">
            <a:xfrm>
              <a:off x="2244" y="2784"/>
              <a:ext cx="614"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Times New Roman" panose="02020603050405020304" pitchFamily="18" charset="0"/>
                <a:buNone/>
              </a:pPr>
              <a:r>
                <a:rPr lang="en-GB" altLang="en-US" sz="1400" b="1"/>
                <a:t>missile(</a:t>
              </a:r>
              <a:r>
                <a:rPr lang="en-GB" altLang="en-US" sz="1400" b="1" i="1"/>
                <a:t>M</a:t>
              </a:r>
              <a:r>
                <a:rPr lang="en-GB" altLang="en-US" sz="1400" b="1"/>
                <a:t>)</a:t>
              </a:r>
            </a:p>
          </p:txBody>
        </p:sp>
        <p:sp>
          <p:nvSpPr>
            <p:cNvPr id="31779" name="AutoShape 35">
              <a:extLst>
                <a:ext uri="{FF2B5EF4-FFF2-40B4-BE49-F238E27FC236}">
                  <a16:creationId xmlns:a16="http://schemas.microsoft.com/office/drawing/2014/main" id="{F2D6A244-87EE-4646-A289-608E0DCCFABB}"/>
                </a:ext>
              </a:extLst>
            </p:cNvPr>
            <p:cNvSpPr>
              <a:spLocks noChangeArrowheads="1"/>
            </p:cNvSpPr>
            <p:nvPr/>
          </p:nvSpPr>
          <p:spPr bwMode="auto">
            <a:xfrm>
              <a:off x="3194" y="3072"/>
              <a:ext cx="1740" cy="194"/>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b="1">
                  <a:latin typeface="Symbol" panose="05050102010706020507" pitchFamily="18" charset="2"/>
                </a:rPr>
                <a:t></a:t>
              </a:r>
              <a:r>
                <a:rPr lang="en-GB" altLang="en-US" sz="1400" b="1"/>
                <a:t>owns(</a:t>
              </a:r>
              <a:r>
                <a:rPr lang="en-GB" altLang="en-US" sz="1400" b="1" i="1"/>
                <a:t>Nono,M</a:t>
              </a:r>
              <a:r>
                <a:rPr lang="en-GB" altLang="en-US" sz="1400" b="1"/>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 </a:t>
              </a:r>
              <a:r>
                <a:rPr lang="en-GB" altLang="en-US" sz="1400" b="1">
                  <a:solidFill>
                    <a:srgbClr val="CC3300"/>
                  </a:solidFill>
                  <a:latin typeface="Symbol" panose="05050102010706020507" pitchFamily="18" charset="2"/>
                </a:rPr>
                <a:t></a:t>
              </a:r>
              <a:r>
                <a:rPr lang="en-GB" altLang="en-US" sz="1400" b="1">
                  <a:solidFill>
                    <a:srgbClr val="CC3300"/>
                  </a:solidFill>
                </a:rPr>
                <a:t>hostile(</a:t>
              </a:r>
              <a:r>
                <a:rPr lang="en-GB" altLang="en-US" sz="1400" b="1" i="1">
                  <a:solidFill>
                    <a:srgbClr val="CC3300"/>
                  </a:solidFill>
                </a:rPr>
                <a:t>Nono</a:t>
              </a:r>
              <a:r>
                <a:rPr lang="en-GB" altLang="en-US" sz="1400" b="1">
                  <a:solidFill>
                    <a:srgbClr val="CC3300"/>
                  </a:solidFill>
                </a:rPr>
                <a:t>)</a:t>
              </a:r>
            </a:p>
          </p:txBody>
        </p:sp>
        <p:grpSp>
          <p:nvGrpSpPr>
            <p:cNvPr id="31780" name="Group 36">
              <a:extLst>
                <a:ext uri="{FF2B5EF4-FFF2-40B4-BE49-F238E27FC236}">
                  <a16:creationId xmlns:a16="http://schemas.microsoft.com/office/drawing/2014/main" id="{C0D12CA2-161F-4BF2-A825-C6924AAF401F}"/>
                </a:ext>
              </a:extLst>
            </p:cNvPr>
            <p:cNvGrpSpPr>
              <a:grpSpLocks/>
            </p:cNvGrpSpPr>
            <p:nvPr/>
          </p:nvGrpSpPr>
          <p:grpSpPr bwMode="auto">
            <a:xfrm>
              <a:off x="2880" y="2880"/>
              <a:ext cx="431" cy="287"/>
              <a:chOff x="2880" y="2880"/>
              <a:chExt cx="431" cy="287"/>
            </a:xfrm>
          </p:grpSpPr>
          <p:sp>
            <p:nvSpPr>
              <p:cNvPr id="31781" name="Line 37">
                <a:extLst>
                  <a:ext uri="{FF2B5EF4-FFF2-40B4-BE49-F238E27FC236}">
                    <a16:creationId xmlns:a16="http://schemas.microsoft.com/office/drawing/2014/main" id="{2682BBE5-9A80-407C-8B54-9FEDDF5F00C0}"/>
                  </a:ext>
                </a:extLst>
              </p:cNvPr>
              <p:cNvSpPr>
                <a:spLocks noChangeShapeType="1"/>
              </p:cNvSpPr>
              <p:nvPr/>
            </p:nvSpPr>
            <p:spPr bwMode="auto">
              <a:xfrm>
                <a:off x="2880" y="2880"/>
                <a:ext cx="432"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82" name="Line 38">
                <a:extLst>
                  <a:ext uri="{FF2B5EF4-FFF2-40B4-BE49-F238E27FC236}">
                    <a16:creationId xmlns:a16="http://schemas.microsoft.com/office/drawing/2014/main" id="{006D8A01-B0C5-46E7-A3F8-395E347A896E}"/>
                  </a:ext>
                </a:extLst>
              </p:cNvPr>
              <p:cNvSpPr>
                <a:spLocks noChangeShapeType="1"/>
              </p:cNvSpPr>
              <p:nvPr/>
            </p:nvSpPr>
            <p:spPr bwMode="auto">
              <a:xfrm>
                <a:off x="3312" y="2976"/>
                <a:ext cx="1" cy="19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1783" name="Group 39">
            <a:extLst>
              <a:ext uri="{FF2B5EF4-FFF2-40B4-BE49-F238E27FC236}">
                <a16:creationId xmlns:a16="http://schemas.microsoft.com/office/drawing/2014/main" id="{C60071B6-236F-4297-9903-209DE2778AD3}"/>
              </a:ext>
            </a:extLst>
          </p:cNvPr>
          <p:cNvGrpSpPr>
            <a:grpSpLocks/>
          </p:cNvGrpSpPr>
          <p:nvPr/>
        </p:nvGrpSpPr>
        <p:grpSpPr bwMode="auto">
          <a:xfrm>
            <a:off x="3241675" y="4876800"/>
            <a:ext cx="3155950" cy="765175"/>
            <a:chOff x="2042" y="3072"/>
            <a:chExt cx="1988" cy="482"/>
          </a:xfrm>
        </p:grpSpPr>
        <p:sp>
          <p:nvSpPr>
            <p:cNvPr id="31784" name="AutoShape 40">
              <a:extLst>
                <a:ext uri="{FF2B5EF4-FFF2-40B4-BE49-F238E27FC236}">
                  <a16:creationId xmlns:a16="http://schemas.microsoft.com/office/drawing/2014/main" id="{C14FDC5E-38C9-4D7E-BD08-DC8D93DB1405}"/>
                </a:ext>
              </a:extLst>
            </p:cNvPr>
            <p:cNvSpPr>
              <a:spLocks noChangeArrowheads="1"/>
            </p:cNvSpPr>
            <p:nvPr/>
          </p:nvSpPr>
          <p:spPr bwMode="auto">
            <a:xfrm>
              <a:off x="2042" y="3072"/>
              <a:ext cx="816" cy="185"/>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75000"/>
                <a:buFont typeface="Times New Roman" panose="02020603050405020304" pitchFamily="18" charset="0"/>
                <a:buNone/>
              </a:pPr>
              <a:r>
                <a:rPr lang="en-GB" altLang="en-US" sz="1400" b="1"/>
                <a:t>owns(</a:t>
              </a:r>
              <a:r>
                <a:rPr lang="en-GB" altLang="en-US" sz="1400" b="1" i="1"/>
                <a:t>Nono,M</a:t>
              </a:r>
              <a:r>
                <a:rPr lang="en-GB" altLang="en-US" sz="1400" b="1"/>
                <a:t>)</a:t>
              </a:r>
            </a:p>
          </p:txBody>
        </p:sp>
        <p:sp>
          <p:nvSpPr>
            <p:cNvPr id="31785" name="AutoShape 41">
              <a:extLst>
                <a:ext uri="{FF2B5EF4-FFF2-40B4-BE49-F238E27FC236}">
                  <a16:creationId xmlns:a16="http://schemas.microsoft.com/office/drawing/2014/main" id="{F1BE6D7A-C3DD-4299-A11D-2E699F185191}"/>
                </a:ext>
              </a:extLst>
            </p:cNvPr>
            <p:cNvSpPr>
              <a:spLocks noChangeArrowheads="1"/>
            </p:cNvSpPr>
            <p:nvPr/>
          </p:nvSpPr>
          <p:spPr bwMode="auto">
            <a:xfrm>
              <a:off x="3194" y="3360"/>
              <a:ext cx="836" cy="194"/>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75000"/>
                <a:buFont typeface="Symbol" panose="05050102010706020507" pitchFamily="18" charset="2"/>
                <a:buNone/>
              </a:pPr>
              <a:r>
                <a:rPr lang="en-GB" altLang="en-US" sz="1400" b="1">
                  <a:latin typeface="Symbol" panose="05050102010706020507" pitchFamily="18" charset="2"/>
                </a:rPr>
                <a:t></a:t>
              </a:r>
              <a:r>
                <a:rPr lang="en-GB" altLang="en-US" sz="1400" b="1"/>
                <a:t>hostile(</a:t>
              </a:r>
              <a:r>
                <a:rPr lang="en-GB" altLang="en-US" sz="1400" b="1" i="1"/>
                <a:t>Nono</a:t>
              </a:r>
              <a:r>
                <a:rPr lang="en-GB" altLang="en-US" sz="1400" b="1"/>
                <a:t>)</a:t>
              </a:r>
            </a:p>
          </p:txBody>
        </p:sp>
        <p:grpSp>
          <p:nvGrpSpPr>
            <p:cNvPr id="31786" name="Group 42">
              <a:extLst>
                <a:ext uri="{FF2B5EF4-FFF2-40B4-BE49-F238E27FC236}">
                  <a16:creationId xmlns:a16="http://schemas.microsoft.com/office/drawing/2014/main" id="{90E9A225-26D1-4B4E-A1E0-E8DC8733B7C3}"/>
                </a:ext>
              </a:extLst>
            </p:cNvPr>
            <p:cNvGrpSpPr>
              <a:grpSpLocks/>
            </p:cNvGrpSpPr>
            <p:nvPr/>
          </p:nvGrpSpPr>
          <p:grpSpPr bwMode="auto">
            <a:xfrm>
              <a:off x="2880" y="3168"/>
              <a:ext cx="431" cy="287"/>
              <a:chOff x="2880" y="3168"/>
              <a:chExt cx="431" cy="287"/>
            </a:xfrm>
          </p:grpSpPr>
          <p:sp>
            <p:nvSpPr>
              <p:cNvPr id="31787" name="Line 43">
                <a:extLst>
                  <a:ext uri="{FF2B5EF4-FFF2-40B4-BE49-F238E27FC236}">
                    <a16:creationId xmlns:a16="http://schemas.microsoft.com/office/drawing/2014/main" id="{8152DE74-49F0-457F-A042-DD12678047F0}"/>
                  </a:ext>
                </a:extLst>
              </p:cNvPr>
              <p:cNvSpPr>
                <a:spLocks noChangeShapeType="1"/>
              </p:cNvSpPr>
              <p:nvPr/>
            </p:nvSpPr>
            <p:spPr bwMode="auto">
              <a:xfrm>
                <a:off x="2880" y="3168"/>
                <a:ext cx="432"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88" name="Line 44">
                <a:extLst>
                  <a:ext uri="{FF2B5EF4-FFF2-40B4-BE49-F238E27FC236}">
                    <a16:creationId xmlns:a16="http://schemas.microsoft.com/office/drawing/2014/main" id="{DA977769-22A5-4A2E-B9C6-1995934C3793}"/>
                  </a:ext>
                </a:extLst>
              </p:cNvPr>
              <p:cNvSpPr>
                <a:spLocks noChangeShapeType="1"/>
              </p:cNvSpPr>
              <p:nvPr/>
            </p:nvSpPr>
            <p:spPr bwMode="auto">
              <a:xfrm>
                <a:off x="3312" y="3264"/>
                <a:ext cx="1" cy="19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1789" name="Group 45">
            <a:extLst>
              <a:ext uri="{FF2B5EF4-FFF2-40B4-BE49-F238E27FC236}">
                <a16:creationId xmlns:a16="http://schemas.microsoft.com/office/drawing/2014/main" id="{7EB9683F-1687-4CD6-8258-4D6E8FC9A89A}"/>
              </a:ext>
            </a:extLst>
          </p:cNvPr>
          <p:cNvGrpSpPr>
            <a:grpSpLocks/>
          </p:cNvGrpSpPr>
          <p:nvPr/>
        </p:nvGrpSpPr>
        <p:grpSpPr bwMode="auto">
          <a:xfrm>
            <a:off x="1946275" y="5334000"/>
            <a:ext cx="5119688" cy="765175"/>
            <a:chOff x="1226" y="3360"/>
            <a:chExt cx="3225" cy="482"/>
          </a:xfrm>
        </p:grpSpPr>
        <p:sp>
          <p:nvSpPr>
            <p:cNvPr id="31790" name="AutoShape 46">
              <a:extLst>
                <a:ext uri="{FF2B5EF4-FFF2-40B4-BE49-F238E27FC236}">
                  <a16:creationId xmlns:a16="http://schemas.microsoft.com/office/drawing/2014/main" id="{E27B89F8-923B-4AF1-808F-B215D985976C}"/>
                </a:ext>
              </a:extLst>
            </p:cNvPr>
            <p:cNvSpPr>
              <a:spLocks noChangeArrowheads="1"/>
            </p:cNvSpPr>
            <p:nvPr/>
          </p:nvSpPr>
          <p:spPr bwMode="auto">
            <a:xfrm>
              <a:off x="1226" y="3360"/>
              <a:ext cx="1623"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3366"/>
                </a:buClr>
                <a:buSzPct val="100000"/>
                <a:buFont typeface="Symbol" panose="05050102010706020507" pitchFamily="18" charset="2"/>
                <a:buNone/>
              </a:pPr>
              <a:r>
                <a:rPr lang="en-GB" altLang="en-US" sz="1400" b="1">
                  <a:solidFill>
                    <a:srgbClr val="003366"/>
                  </a:solidFill>
                  <a:latin typeface="Symbol" panose="05050102010706020507" pitchFamily="18" charset="2"/>
                </a:rPr>
                <a:t></a:t>
              </a:r>
              <a:r>
                <a:rPr lang="en-GB" altLang="en-US" sz="1400" b="1">
                  <a:solidFill>
                    <a:srgbClr val="003366"/>
                  </a:solidFill>
                </a:rPr>
                <a:t>enemy(</a:t>
              </a:r>
              <a:r>
                <a:rPr lang="en-GB" altLang="en-US" sz="1400" b="1" i="1">
                  <a:solidFill>
                    <a:srgbClr val="003366"/>
                  </a:solidFill>
                </a:rPr>
                <a:t>x,America</a:t>
              </a:r>
              <a:r>
                <a:rPr lang="en-GB" altLang="en-US" sz="1400" b="1">
                  <a:solidFill>
                    <a:srgbClr val="003366"/>
                  </a:solidFill>
                </a:rPr>
                <a:t>) </a:t>
              </a:r>
              <a:r>
                <a:rPr lang="en-GB" altLang="en-US" sz="1400" b="1">
                  <a:solidFill>
                    <a:srgbClr val="003366"/>
                  </a:solidFill>
                  <a:latin typeface="Symbol" panose="05050102010706020507" pitchFamily="18" charset="2"/>
                </a:rPr>
                <a:t></a:t>
              </a:r>
              <a:r>
                <a:rPr lang="en-GB" altLang="en-US" sz="1400" b="1">
                  <a:solidFill>
                    <a:srgbClr val="003366"/>
                  </a:solidFill>
                </a:rPr>
                <a:t> </a:t>
              </a:r>
              <a:r>
                <a:rPr lang="en-GB" altLang="en-US" sz="1400" b="1"/>
                <a:t>hostile(</a:t>
              </a:r>
              <a:r>
                <a:rPr lang="en-GB" altLang="en-US" sz="1400" b="1" i="1"/>
                <a:t>x</a:t>
              </a:r>
              <a:r>
                <a:rPr lang="en-GB" altLang="en-US" sz="1400" b="1"/>
                <a:t>)</a:t>
              </a:r>
            </a:p>
          </p:txBody>
        </p:sp>
        <p:sp>
          <p:nvSpPr>
            <p:cNvPr id="31791" name="AutoShape 47">
              <a:extLst>
                <a:ext uri="{FF2B5EF4-FFF2-40B4-BE49-F238E27FC236}">
                  <a16:creationId xmlns:a16="http://schemas.microsoft.com/office/drawing/2014/main" id="{6A809B95-E8B3-4B91-89C5-59A96B1B6222}"/>
                </a:ext>
              </a:extLst>
            </p:cNvPr>
            <p:cNvSpPr>
              <a:spLocks noChangeArrowheads="1"/>
            </p:cNvSpPr>
            <p:nvPr/>
          </p:nvSpPr>
          <p:spPr bwMode="auto">
            <a:xfrm>
              <a:off x="3194" y="3648"/>
              <a:ext cx="1257" cy="194"/>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buClr>
                  <a:srgbClr val="000000"/>
                </a:buClr>
                <a:buSzPct val="100000"/>
                <a:buFont typeface="Symbol" panose="05050102010706020507" pitchFamily="18" charset="2"/>
                <a:buNone/>
              </a:pPr>
              <a:r>
                <a:rPr lang="en-GB" altLang="en-US" sz="1400" b="1">
                  <a:latin typeface="Symbol" panose="05050102010706020507" pitchFamily="18" charset="2"/>
                </a:rPr>
                <a:t></a:t>
              </a:r>
              <a:r>
                <a:rPr lang="en-GB" altLang="en-US" sz="1400" b="1"/>
                <a:t>enemy(</a:t>
              </a:r>
              <a:r>
                <a:rPr lang="en-GB" altLang="en-US" sz="1400" b="1" i="1"/>
                <a:t>Nono,America</a:t>
              </a:r>
              <a:r>
                <a:rPr lang="en-GB" altLang="en-US" sz="1400" b="1"/>
                <a:t>)</a:t>
              </a:r>
            </a:p>
          </p:txBody>
        </p:sp>
        <p:grpSp>
          <p:nvGrpSpPr>
            <p:cNvPr id="31792" name="Group 48">
              <a:extLst>
                <a:ext uri="{FF2B5EF4-FFF2-40B4-BE49-F238E27FC236}">
                  <a16:creationId xmlns:a16="http://schemas.microsoft.com/office/drawing/2014/main" id="{4E9F7494-8604-497A-AC17-124D53B36939}"/>
                </a:ext>
              </a:extLst>
            </p:cNvPr>
            <p:cNvGrpSpPr>
              <a:grpSpLocks/>
            </p:cNvGrpSpPr>
            <p:nvPr/>
          </p:nvGrpSpPr>
          <p:grpSpPr bwMode="auto">
            <a:xfrm>
              <a:off x="2880" y="3456"/>
              <a:ext cx="431" cy="287"/>
              <a:chOff x="2880" y="3456"/>
              <a:chExt cx="431" cy="287"/>
            </a:xfrm>
          </p:grpSpPr>
          <p:sp>
            <p:nvSpPr>
              <p:cNvPr id="31793" name="Line 49">
                <a:extLst>
                  <a:ext uri="{FF2B5EF4-FFF2-40B4-BE49-F238E27FC236}">
                    <a16:creationId xmlns:a16="http://schemas.microsoft.com/office/drawing/2014/main" id="{B1BE2C89-612F-4A6C-9C3E-243042343451}"/>
                  </a:ext>
                </a:extLst>
              </p:cNvPr>
              <p:cNvSpPr>
                <a:spLocks noChangeShapeType="1"/>
              </p:cNvSpPr>
              <p:nvPr/>
            </p:nvSpPr>
            <p:spPr bwMode="auto">
              <a:xfrm>
                <a:off x="2880" y="3456"/>
                <a:ext cx="432"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94" name="Line 50">
                <a:extLst>
                  <a:ext uri="{FF2B5EF4-FFF2-40B4-BE49-F238E27FC236}">
                    <a16:creationId xmlns:a16="http://schemas.microsoft.com/office/drawing/2014/main" id="{BB813F4B-FE9C-479C-A62A-773C74FA9E4B}"/>
                  </a:ext>
                </a:extLst>
              </p:cNvPr>
              <p:cNvSpPr>
                <a:spLocks noChangeShapeType="1"/>
              </p:cNvSpPr>
              <p:nvPr/>
            </p:nvSpPr>
            <p:spPr bwMode="auto">
              <a:xfrm>
                <a:off x="3312" y="3552"/>
                <a:ext cx="1" cy="19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1795" name="Group 51">
            <a:extLst>
              <a:ext uri="{FF2B5EF4-FFF2-40B4-BE49-F238E27FC236}">
                <a16:creationId xmlns:a16="http://schemas.microsoft.com/office/drawing/2014/main" id="{46DDB1D4-574D-44BF-A397-EBD13BD52FC8}"/>
              </a:ext>
            </a:extLst>
          </p:cNvPr>
          <p:cNvGrpSpPr>
            <a:grpSpLocks/>
          </p:cNvGrpSpPr>
          <p:nvPr/>
        </p:nvGrpSpPr>
        <p:grpSpPr bwMode="auto">
          <a:xfrm>
            <a:off x="2667000" y="5802313"/>
            <a:ext cx="2665413" cy="750887"/>
            <a:chOff x="1680" y="3655"/>
            <a:chExt cx="1679" cy="473"/>
          </a:xfrm>
        </p:grpSpPr>
        <p:sp>
          <p:nvSpPr>
            <p:cNvPr id="31796" name="AutoShape 52">
              <a:extLst>
                <a:ext uri="{FF2B5EF4-FFF2-40B4-BE49-F238E27FC236}">
                  <a16:creationId xmlns:a16="http://schemas.microsoft.com/office/drawing/2014/main" id="{94FB3CBD-0AF3-4E70-8895-6A4B08870B6F}"/>
                </a:ext>
              </a:extLst>
            </p:cNvPr>
            <p:cNvSpPr>
              <a:spLocks noChangeArrowheads="1"/>
            </p:cNvSpPr>
            <p:nvPr/>
          </p:nvSpPr>
          <p:spPr bwMode="auto">
            <a:xfrm>
              <a:off x="1680" y="3655"/>
              <a:ext cx="1177" cy="185"/>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Times New Roman" panose="02020603050405020304" pitchFamily="18" charset="0"/>
                <a:buNone/>
              </a:pPr>
              <a:r>
                <a:rPr lang="en-GB" altLang="en-US" sz="1400" b="1"/>
                <a:t>enemy(</a:t>
              </a:r>
              <a:r>
                <a:rPr lang="en-GB" altLang="en-US" sz="1400" b="1" i="1"/>
                <a:t>Nono</a:t>
              </a:r>
              <a:r>
                <a:rPr lang="en-GB" altLang="en-US" sz="1400" b="1"/>
                <a:t>,</a:t>
              </a:r>
              <a:r>
                <a:rPr lang="en-GB" altLang="en-US" sz="1400" b="1" i="1"/>
                <a:t>America</a:t>
              </a:r>
              <a:r>
                <a:rPr lang="en-GB" altLang="en-US" sz="1400" b="1"/>
                <a:t>)</a:t>
              </a:r>
            </a:p>
          </p:txBody>
        </p:sp>
        <p:sp>
          <p:nvSpPr>
            <p:cNvPr id="31797" name="AutoShape 53">
              <a:extLst>
                <a:ext uri="{FF2B5EF4-FFF2-40B4-BE49-F238E27FC236}">
                  <a16:creationId xmlns:a16="http://schemas.microsoft.com/office/drawing/2014/main" id="{1154F60D-99EB-477F-B049-B5618E80673A}"/>
                </a:ext>
              </a:extLst>
            </p:cNvPr>
            <p:cNvSpPr>
              <a:spLocks noChangeArrowheads="1"/>
            </p:cNvSpPr>
            <p:nvPr/>
          </p:nvSpPr>
          <p:spPr bwMode="auto">
            <a:xfrm>
              <a:off x="3263" y="4032"/>
              <a:ext cx="96" cy="96"/>
            </a:xfrm>
            <a:prstGeom prst="roundRect">
              <a:avLst>
                <a:gd name="adj" fmla="val 1042"/>
              </a:avLst>
            </a:pr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1798" name="Group 54">
              <a:extLst>
                <a:ext uri="{FF2B5EF4-FFF2-40B4-BE49-F238E27FC236}">
                  <a16:creationId xmlns:a16="http://schemas.microsoft.com/office/drawing/2014/main" id="{1881E926-15FF-4A39-924E-7FFDCF70FB95}"/>
                </a:ext>
              </a:extLst>
            </p:cNvPr>
            <p:cNvGrpSpPr>
              <a:grpSpLocks/>
            </p:cNvGrpSpPr>
            <p:nvPr/>
          </p:nvGrpSpPr>
          <p:grpSpPr bwMode="auto">
            <a:xfrm>
              <a:off x="2879" y="3744"/>
              <a:ext cx="431" cy="287"/>
              <a:chOff x="2879" y="3744"/>
              <a:chExt cx="431" cy="287"/>
            </a:xfrm>
          </p:grpSpPr>
          <p:sp>
            <p:nvSpPr>
              <p:cNvPr id="31799" name="Line 55">
                <a:extLst>
                  <a:ext uri="{FF2B5EF4-FFF2-40B4-BE49-F238E27FC236}">
                    <a16:creationId xmlns:a16="http://schemas.microsoft.com/office/drawing/2014/main" id="{58ACBB95-7717-40F0-B647-B36502113F20}"/>
                  </a:ext>
                </a:extLst>
              </p:cNvPr>
              <p:cNvSpPr>
                <a:spLocks noChangeShapeType="1"/>
              </p:cNvSpPr>
              <p:nvPr/>
            </p:nvSpPr>
            <p:spPr bwMode="auto">
              <a:xfrm>
                <a:off x="2879" y="3744"/>
                <a:ext cx="432" cy="2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00" name="Line 56">
                <a:extLst>
                  <a:ext uri="{FF2B5EF4-FFF2-40B4-BE49-F238E27FC236}">
                    <a16:creationId xmlns:a16="http://schemas.microsoft.com/office/drawing/2014/main" id="{D3386D30-0BF9-4D74-B2B9-CF291775FA1B}"/>
                  </a:ext>
                </a:extLst>
              </p:cNvPr>
              <p:cNvSpPr>
                <a:spLocks noChangeShapeType="1"/>
              </p:cNvSpPr>
              <p:nvPr/>
            </p:nvSpPr>
            <p:spPr bwMode="auto">
              <a:xfrm>
                <a:off x="3311" y="3840"/>
                <a:ext cx="1" cy="19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 name="Audio 1">
            <a:hlinkClick r:id="" action="ppaction://media"/>
            <a:extLst>
              <a:ext uri="{FF2B5EF4-FFF2-40B4-BE49-F238E27FC236}">
                <a16:creationId xmlns:a16="http://schemas.microsoft.com/office/drawing/2014/main" id="{A626151E-369E-4D67-888A-525DB92DD2A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556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AC21A8C3-835C-4D92-BBED-992637EBF0D8}"/>
              </a:ext>
            </a:extLst>
          </p:cNvPr>
          <p:cNvSpPr>
            <a:spLocks noGrp="1" noChangeArrowheads="1"/>
          </p:cNvSpPr>
          <p:nvPr>
            <p:ph type="title"/>
          </p:nvPr>
        </p:nvSpPr>
        <p:spPr>
          <a:xfrm>
            <a:off x="228600" y="685800"/>
            <a:ext cx="6480175" cy="1049338"/>
          </a:xfrm>
        </p:spPr>
        <p:txBody>
          <a:bodyPr/>
          <a:lstStyle/>
          <a:p>
            <a:r>
              <a:rPr lang="en-US" altLang="en-US"/>
              <a:t>Answer extraction</a:t>
            </a:r>
          </a:p>
        </p:txBody>
      </p:sp>
      <p:sp>
        <p:nvSpPr>
          <p:cNvPr id="91139" name="Rectangle 3">
            <a:extLst>
              <a:ext uri="{FF2B5EF4-FFF2-40B4-BE49-F238E27FC236}">
                <a16:creationId xmlns:a16="http://schemas.microsoft.com/office/drawing/2014/main" id="{120E0BE5-1573-4660-A97A-75D9A26360D7}"/>
              </a:ext>
            </a:extLst>
          </p:cNvPr>
          <p:cNvSpPr>
            <a:spLocks noGrp="1" noChangeArrowheads="1"/>
          </p:cNvSpPr>
          <p:nvPr>
            <p:ph type="body" idx="1"/>
          </p:nvPr>
        </p:nvSpPr>
        <p:spPr>
          <a:xfrm>
            <a:off x="381000" y="2057400"/>
            <a:ext cx="8174038" cy="4557713"/>
          </a:xfrm>
        </p:spPr>
        <p:txBody>
          <a:bodyPr/>
          <a:lstStyle/>
          <a:p>
            <a:pPr marL="368300" indent="-368300" defTabSz="457200">
              <a:lnSpc>
                <a:spcPct val="95000"/>
              </a:lnSpc>
              <a:spcBef>
                <a:spcPts val="900"/>
              </a:spcBef>
            </a:pPr>
            <a:r>
              <a:rPr lang="en-US" altLang="en-US" sz="2200"/>
              <a:t>Although resolution is good at answering yes-no queries, it does not tell us what entity makes the query true.</a:t>
            </a:r>
          </a:p>
          <a:p>
            <a:pPr marL="368300" indent="-368300" defTabSz="457200">
              <a:lnSpc>
                <a:spcPct val="95000"/>
              </a:lnSpc>
              <a:spcBef>
                <a:spcPts val="900"/>
              </a:spcBef>
            </a:pPr>
            <a:r>
              <a:rPr lang="en-US" altLang="en-US" sz="2200"/>
              <a:t>One solution, called answer extraction,  involves replacing a query </a:t>
            </a:r>
            <a:r>
              <a:rPr lang="en-GB" altLang="en-US" sz="2200">
                <a:solidFill>
                  <a:srgbClr val="003366"/>
                </a:solidFill>
                <a:latin typeface="Symbol" panose="05050102010706020507" pitchFamily="18" charset="2"/>
              </a:rPr>
              <a:t></a:t>
            </a:r>
            <a:r>
              <a:rPr lang="en-GB" altLang="en-US" sz="2200" i="1">
                <a:solidFill>
                  <a:srgbClr val="003366"/>
                </a:solidFill>
              </a:rPr>
              <a:t>y</a:t>
            </a:r>
            <a:r>
              <a:rPr lang="en-GB" altLang="en-US" sz="2200">
                <a:solidFill>
                  <a:srgbClr val="003366"/>
                </a:solidFill>
              </a:rPr>
              <a:t> P(</a:t>
            </a:r>
            <a:r>
              <a:rPr lang="en-GB" altLang="en-US" sz="2200" i="1">
                <a:solidFill>
                  <a:srgbClr val="003366"/>
                </a:solidFill>
              </a:rPr>
              <a:t>y) </a:t>
            </a:r>
            <a:r>
              <a:rPr lang="en-GB" altLang="en-US" sz="2200"/>
              <a:t>with</a:t>
            </a:r>
            <a:r>
              <a:rPr lang="en-US" altLang="en-US" sz="2200"/>
              <a:t> by </a:t>
            </a:r>
            <a:r>
              <a:rPr lang="en-GB" altLang="en-US" sz="2200" b="1">
                <a:solidFill>
                  <a:srgbClr val="003366"/>
                </a:solidFill>
                <a:latin typeface="Symbol" panose="05050102010706020507" pitchFamily="18" charset="2"/>
              </a:rPr>
              <a:t></a:t>
            </a:r>
            <a:r>
              <a:rPr lang="en-GB" altLang="en-US" sz="2200" b="1" i="1">
                <a:solidFill>
                  <a:srgbClr val="003366"/>
                </a:solidFill>
              </a:rPr>
              <a:t>y</a:t>
            </a:r>
            <a:r>
              <a:rPr lang="en-GB" altLang="en-US" sz="2200" b="1">
                <a:solidFill>
                  <a:srgbClr val="003366"/>
                </a:solidFill>
              </a:rPr>
              <a:t> P(</a:t>
            </a:r>
            <a:r>
              <a:rPr lang="en-GB" altLang="en-US" sz="2200" b="1" i="1">
                <a:solidFill>
                  <a:srgbClr val="003366"/>
                </a:solidFill>
              </a:rPr>
              <a:t>y) &amp; </a:t>
            </a:r>
            <a:r>
              <a:rPr lang="en-GB" altLang="en-US" sz="2200" b="1">
                <a:solidFill>
                  <a:srgbClr val="CC3300"/>
                </a:solidFill>
                <a:latin typeface="Symbol" panose="05050102010706020507" pitchFamily="18" charset="2"/>
              </a:rPr>
              <a:t></a:t>
            </a:r>
            <a:r>
              <a:rPr lang="en-GB" altLang="en-US" sz="2200" b="1">
                <a:solidFill>
                  <a:srgbClr val="CC3300"/>
                </a:solidFill>
              </a:rPr>
              <a:t>A(x)</a:t>
            </a:r>
            <a:r>
              <a:rPr lang="en-GB" altLang="en-US" sz="2200" b="1">
                <a:solidFill>
                  <a:srgbClr val="CC3300"/>
                </a:solidFill>
                <a:latin typeface="Courier New" panose="02070309020205020404" pitchFamily="49" charset="0"/>
              </a:rPr>
              <a:t>  </a:t>
            </a:r>
            <a:r>
              <a:rPr lang="en-GB" altLang="en-US" sz="2200"/>
              <a:t>where A is a new predicate symbol occurring nowhere else that we call the </a:t>
            </a:r>
            <a:r>
              <a:rPr lang="en-GB" altLang="en-US" sz="2200" b="1"/>
              <a:t>answer predicate</a:t>
            </a:r>
            <a:r>
              <a:rPr lang="en-GB" altLang="en-US" sz="2200"/>
              <a:t>. </a:t>
            </a:r>
          </a:p>
          <a:p>
            <a:pPr marL="368300" indent="-368300" defTabSz="457200">
              <a:lnSpc>
                <a:spcPct val="95000"/>
              </a:lnSpc>
              <a:spcBef>
                <a:spcPts val="900"/>
              </a:spcBef>
            </a:pPr>
            <a:r>
              <a:rPr lang="en-US" altLang="en-US" sz="2200"/>
              <a:t>Since A occurs nowhere else, it will not be possible to derive the empty clause and we can terminate the derivation as soon as the resolvent contains only the answer predicate.</a:t>
            </a:r>
          </a:p>
          <a:p>
            <a:pPr marL="368300" indent="-368300" defTabSz="457200">
              <a:lnSpc>
                <a:spcPct val="95000"/>
              </a:lnSpc>
              <a:spcBef>
                <a:spcPts val="900"/>
              </a:spcBef>
            </a:pPr>
            <a:r>
              <a:rPr lang="en-US" altLang="en-US" sz="2200"/>
              <a:t>The binding for x in A(x) will be the answer we want.</a:t>
            </a:r>
          </a:p>
          <a:p>
            <a:pPr marL="368300" indent="-368300" defTabSz="457200">
              <a:lnSpc>
                <a:spcPct val="95000"/>
              </a:lnSpc>
              <a:spcBef>
                <a:spcPts val="900"/>
              </a:spcBef>
              <a:buFont typeface="Arial" panose="020B0604020202020204" pitchFamily="34" charset="0"/>
              <a:buNone/>
            </a:pPr>
            <a:endParaRPr lang="en-US" altLang="en-US" sz="2200"/>
          </a:p>
        </p:txBody>
      </p:sp>
      <p:pic>
        <p:nvPicPr>
          <p:cNvPr id="2" name="Audio 1">
            <a:hlinkClick r:id="" action="ppaction://media"/>
            <a:extLst>
              <a:ext uri="{FF2B5EF4-FFF2-40B4-BE49-F238E27FC236}">
                <a16:creationId xmlns:a16="http://schemas.microsoft.com/office/drawing/2014/main" id="{5546B09C-AB8F-4EF7-BDDF-2869659B29B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031"/>
    </mc:Choice>
    <mc:Fallback>
      <p:transition spd="slow" advTm="50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4CBCC974-5593-4CAE-9745-503F513982B5}"/>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Conjunctive Normal Form</a:t>
            </a:r>
          </a:p>
        </p:txBody>
      </p:sp>
      <p:sp>
        <p:nvSpPr>
          <p:cNvPr id="32770" name="Rectangle 2">
            <a:extLst>
              <a:ext uri="{FF2B5EF4-FFF2-40B4-BE49-F238E27FC236}">
                <a16:creationId xmlns:a16="http://schemas.microsoft.com/office/drawing/2014/main" id="{5CC6B3E7-236B-43E6-A026-F4C51D2C341F}"/>
              </a:ext>
            </a:extLst>
          </p:cNvPr>
          <p:cNvSpPr>
            <a:spLocks noGrp="1" noChangeArrowheads="1"/>
          </p:cNvSpPr>
          <p:nvPr>
            <p:ph type="body" idx="1"/>
          </p:nvPr>
        </p:nvSpPr>
        <p:spPr>
          <a:xfrm>
            <a:off x="228600" y="2057400"/>
            <a:ext cx="8534400" cy="3733800"/>
          </a:xfrm>
          <a:ln/>
        </p:spPr>
        <p:txBody>
          <a:bodyPr lIns="90000" tIns="46800" rIns="90000" bIns="46800"/>
          <a:lstStyle/>
          <a:p>
            <a:pPr>
              <a:lnSpc>
                <a:spcPct val="93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The KB needs to be a conjunction of CNF clauses and/or literals</a:t>
            </a:r>
          </a:p>
          <a:p>
            <a:pPr>
              <a:lnSpc>
                <a:spcPct val="90000"/>
              </a:lnSpc>
              <a:spcBef>
                <a:spcPts val="7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a:p>
          <a:p>
            <a:pPr>
              <a:lnSpc>
                <a:spcPct val="9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solidFill>
                  <a:srgbClr val="CC3300"/>
                </a:solidFill>
              </a:rPr>
              <a:t>CNF clause</a:t>
            </a:r>
            <a:r>
              <a:rPr lang="en-GB" altLang="en-US"/>
              <a:t>: disjunction of literals</a:t>
            </a:r>
          </a:p>
          <a:p>
            <a:pPr lvl="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500" i="1"/>
              <a:t>e.g.</a:t>
            </a:r>
            <a:r>
              <a:rPr lang="en-GB" altLang="en-US"/>
              <a:t> </a:t>
            </a:r>
            <a:r>
              <a:rPr lang="en-GB" altLang="en-US" sz="1500" b="1">
                <a:solidFill>
                  <a:srgbClr val="CC3300"/>
                </a:solidFill>
                <a:latin typeface="Courier New" panose="02070309020205020404" pitchFamily="49" charset="0"/>
              </a:rPr>
              <a:t>hot(x)</a:t>
            </a:r>
            <a:r>
              <a:rPr lang="en-GB" altLang="en-US" sz="1500" b="1">
                <a:solidFill>
                  <a:srgbClr val="CC3300"/>
                </a:solidFill>
                <a:latin typeface="Symbol" panose="05050102010706020507" pitchFamily="18" charset="2"/>
              </a:rPr>
              <a:t></a:t>
            </a:r>
            <a:r>
              <a:rPr lang="en-GB" altLang="en-US" sz="1500" b="1">
                <a:solidFill>
                  <a:srgbClr val="CC3300"/>
                </a:solidFill>
                <a:latin typeface="Courier New" panose="02070309020205020404" pitchFamily="49" charset="0"/>
              </a:rPr>
              <a:t>warm(x)</a:t>
            </a:r>
            <a:r>
              <a:rPr lang="en-GB" altLang="en-US" sz="1500" b="1">
                <a:solidFill>
                  <a:srgbClr val="CC3300"/>
                </a:solidFill>
                <a:latin typeface="Symbol" panose="05050102010706020507" pitchFamily="18" charset="2"/>
              </a:rPr>
              <a:t></a:t>
            </a:r>
            <a:r>
              <a:rPr lang="en-GB" altLang="en-US" sz="1500" b="1">
                <a:solidFill>
                  <a:srgbClr val="CC3300"/>
                </a:solidFill>
                <a:latin typeface="Courier New" panose="02070309020205020404" pitchFamily="49" charset="0"/>
              </a:rPr>
              <a:t>cold(x)</a:t>
            </a:r>
          </a:p>
          <a:p>
            <a:pPr>
              <a:lnSpc>
                <a:spcPct val="9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solidFill>
                  <a:srgbClr val="CC3300"/>
                </a:solidFill>
              </a:rPr>
              <a:t>Literal</a:t>
            </a:r>
            <a:r>
              <a:rPr lang="en-GB" altLang="en-US"/>
              <a:t>: atom (may be negated)</a:t>
            </a:r>
          </a:p>
          <a:p>
            <a:pPr lvl="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500" i="1"/>
              <a:t>e.g.</a:t>
            </a:r>
            <a:r>
              <a:rPr lang="en-GB" altLang="en-US" sz="1500">
                <a:solidFill>
                  <a:srgbClr val="CC3300"/>
                </a:solidFill>
                <a:latin typeface="Symbol" panose="05050102010706020507" pitchFamily="18" charset="2"/>
              </a:rPr>
              <a:t></a:t>
            </a:r>
            <a:r>
              <a:rPr lang="en-GB" altLang="en-US" sz="1500" b="1">
                <a:solidFill>
                  <a:srgbClr val="CC3300"/>
                </a:solidFill>
                <a:latin typeface="Symbol" panose="05050102010706020507" pitchFamily="18" charset="2"/>
              </a:rPr>
              <a:t></a:t>
            </a:r>
            <a:r>
              <a:rPr lang="en-GB" altLang="en-US" sz="1500" b="1">
                <a:solidFill>
                  <a:srgbClr val="CC3300"/>
                </a:solidFill>
                <a:latin typeface="Courier New" panose="02070309020205020404" pitchFamily="49" charset="0"/>
              </a:rPr>
              <a:t>happy(Sally)</a:t>
            </a:r>
          </a:p>
          <a:p>
            <a:pPr lvl="1">
              <a:lnSpc>
                <a:spcPct val="90000"/>
              </a:lnSpc>
              <a:buClr>
                <a:srgbClr val="CC3300"/>
              </a:buClr>
              <a:buFont typeface="Courier New" panose="02070309020205020404" pitchFamily="49"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500" b="1">
              <a:solidFill>
                <a:srgbClr val="CC3300"/>
              </a:solidFill>
              <a:latin typeface="Courier New" panose="02070309020205020404" pitchFamily="49" charset="0"/>
            </a:endParaRPr>
          </a:p>
          <a:p>
            <a:pPr>
              <a:lnSpc>
                <a:spcPct val="90000"/>
              </a:lnSpc>
              <a:spcBef>
                <a:spcPts val="700"/>
              </a:spcBef>
              <a:buFont typeface="Wingdings 2" panose="05020102010507070707" pitchFamily="18"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i="1">
                <a:solidFill>
                  <a:srgbClr val="CC3300"/>
                </a:solidFill>
              </a:rPr>
              <a:t>Any FOL KB can be converted into CNF</a:t>
            </a:r>
          </a:p>
        </p:txBody>
      </p:sp>
      <p:pic>
        <p:nvPicPr>
          <p:cNvPr id="2" name="Audio 1">
            <a:hlinkClick r:id="" action="ppaction://media"/>
            <a:extLst>
              <a:ext uri="{FF2B5EF4-FFF2-40B4-BE49-F238E27FC236}">
                <a16:creationId xmlns:a16="http://schemas.microsoft.com/office/drawing/2014/main" id="{36AE2852-0722-46DE-BC9C-B53B71E61FC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264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8787411A-4432-4103-8C69-1F2F3A65220B}"/>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Converting FOL to CNF</a:t>
            </a:r>
          </a:p>
        </p:txBody>
      </p:sp>
      <p:sp>
        <p:nvSpPr>
          <p:cNvPr id="33794" name="Rectangle 2">
            <a:extLst>
              <a:ext uri="{FF2B5EF4-FFF2-40B4-BE49-F238E27FC236}">
                <a16:creationId xmlns:a16="http://schemas.microsoft.com/office/drawing/2014/main" id="{860A4F01-413C-463C-876F-01C02068C584}"/>
              </a:ext>
            </a:extLst>
          </p:cNvPr>
          <p:cNvSpPr>
            <a:spLocks noGrp="1" noChangeArrowheads="1"/>
          </p:cNvSpPr>
          <p:nvPr>
            <p:ph type="body" idx="1"/>
          </p:nvPr>
        </p:nvSpPr>
        <p:spPr>
          <a:xfrm>
            <a:off x="381000" y="1752600"/>
            <a:ext cx="8382000" cy="4800600"/>
          </a:xfrm>
          <a:ln/>
        </p:spPr>
        <p:txBody>
          <a:bodyPr lIns="90000" tIns="46800" rIns="90000" bIns="46800"/>
          <a:lstStyle/>
          <a:p>
            <a:pPr marL="457200" indent="-457200">
              <a:lnSpc>
                <a:spcPct val="93000"/>
              </a:lnSpc>
              <a:spcBef>
                <a:spcPts val="500"/>
              </a:spcBef>
              <a:buFont typeface="Wingdings" panose="05000000000000000000" pitchFamily="2" charset="2"/>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Replace </a:t>
            </a:r>
            <a:r>
              <a:rPr lang="en-GB" altLang="en-US">
                <a:latin typeface="Symbol" panose="05050102010706020507" pitchFamily="18" charset="2"/>
              </a:rPr>
              <a:t></a:t>
            </a:r>
            <a:r>
              <a:rPr lang="en-GB" altLang="en-US"/>
              <a:t> with equivalent: </a:t>
            </a:r>
            <a:r>
              <a:rPr lang="en-GB" altLang="en-US" b="1">
                <a:solidFill>
                  <a:srgbClr val="CC3300"/>
                </a:solidFill>
                <a:latin typeface="Courier New" panose="02070309020205020404" pitchFamily="49" charset="0"/>
              </a:rPr>
              <a:t>P</a:t>
            </a:r>
            <a:r>
              <a:rPr lang="en-GB" altLang="en-US" b="1">
                <a:solidFill>
                  <a:srgbClr val="CC3300"/>
                </a:solidFill>
              </a:rPr>
              <a:t> </a:t>
            </a:r>
            <a:r>
              <a:rPr lang="en-GB" altLang="en-US" b="1">
                <a:solidFill>
                  <a:srgbClr val="CC3300"/>
                </a:solidFill>
                <a:latin typeface="Symbol" panose="05050102010706020507" pitchFamily="18" charset="2"/>
              </a:rPr>
              <a:t></a:t>
            </a:r>
            <a:r>
              <a:rPr lang="en-GB" altLang="en-US" b="1">
                <a:solidFill>
                  <a:srgbClr val="CC3300"/>
                </a:solidFill>
              </a:rPr>
              <a:t> </a:t>
            </a:r>
            <a:r>
              <a:rPr lang="en-GB" altLang="en-US" b="1">
                <a:solidFill>
                  <a:srgbClr val="CC3300"/>
                </a:solidFill>
                <a:latin typeface="Courier New" panose="02070309020205020404" pitchFamily="49" charset="0"/>
              </a:rPr>
              <a:t>Q</a:t>
            </a:r>
            <a:r>
              <a:rPr lang="en-GB" altLang="en-US" b="1"/>
              <a:t>	 becomes </a:t>
            </a:r>
            <a:r>
              <a:rPr lang="en-GB" altLang="en-US"/>
              <a:t> </a:t>
            </a:r>
            <a:r>
              <a:rPr lang="en-GB" altLang="en-US" b="1">
                <a:solidFill>
                  <a:srgbClr val="003366"/>
                </a:solidFill>
                <a:latin typeface="Courier New" panose="02070309020205020404" pitchFamily="49" charset="0"/>
              </a:rPr>
              <a:t>P</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Courier New" panose="02070309020205020404" pitchFamily="49" charset="0"/>
              </a:rPr>
              <a:t>Q</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Q</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Courier New" panose="02070309020205020404" pitchFamily="49" charset="0"/>
              </a:rPr>
              <a:t>P</a:t>
            </a:r>
          </a:p>
          <a:p>
            <a:pPr marL="457200" indent="-457200">
              <a:lnSpc>
                <a:spcPct val="90000"/>
              </a:lnSpc>
              <a:spcBef>
                <a:spcPts val="500"/>
              </a:spcBef>
              <a:buFont typeface="Wingdings" panose="05000000000000000000" pitchFamily="2" charset="2"/>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Replace </a:t>
            </a:r>
            <a:r>
              <a:rPr lang="en-GB" altLang="en-US">
                <a:latin typeface="Symbol" panose="05050102010706020507" pitchFamily="18" charset="2"/>
              </a:rPr>
              <a:t></a:t>
            </a:r>
            <a:r>
              <a:rPr lang="en-GB" altLang="en-US"/>
              <a:t> with equivalent: </a:t>
            </a:r>
            <a:r>
              <a:rPr lang="en-GB" altLang="en-US" b="1">
                <a:solidFill>
                  <a:srgbClr val="CC3300"/>
                </a:solidFill>
                <a:latin typeface="Courier New" panose="02070309020205020404" pitchFamily="49" charset="0"/>
              </a:rPr>
              <a:t>P</a:t>
            </a:r>
            <a:r>
              <a:rPr lang="en-GB" altLang="en-US" b="1">
                <a:solidFill>
                  <a:srgbClr val="CC3300"/>
                </a:solidFill>
              </a:rPr>
              <a:t> </a:t>
            </a:r>
            <a:r>
              <a:rPr lang="en-GB" altLang="en-US" b="1">
                <a:solidFill>
                  <a:srgbClr val="CC3300"/>
                </a:solidFill>
                <a:latin typeface="Symbol" panose="05050102010706020507" pitchFamily="18" charset="2"/>
              </a:rPr>
              <a:t></a:t>
            </a:r>
            <a:r>
              <a:rPr lang="en-GB" altLang="en-US" b="1">
                <a:solidFill>
                  <a:srgbClr val="CC3300"/>
                </a:solidFill>
              </a:rPr>
              <a:t> </a:t>
            </a:r>
            <a:r>
              <a:rPr lang="en-GB" altLang="en-US" b="1">
                <a:solidFill>
                  <a:srgbClr val="CC3300"/>
                </a:solidFill>
                <a:latin typeface="Courier New" panose="02070309020205020404" pitchFamily="49" charset="0"/>
              </a:rPr>
              <a:t>Q</a:t>
            </a:r>
            <a:r>
              <a:rPr lang="en-GB" altLang="en-US" b="1"/>
              <a:t>	 becomes </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P</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Courier New" panose="02070309020205020404" pitchFamily="49" charset="0"/>
              </a:rPr>
              <a:t>Q</a:t>
            </a:r>
          </a:p>
          <a:p>
            <a:pPr marL="457200" indent="-457200">
              <a:lnSpc>
                <a:spcPct val="90000"/>
              </a:lnSpc>
              <a:spcBef>
                <a:spcPts val="500"/>
              </a:spcBef>
              <a:buFont typeface="Wingdings" panose="05000000000000000000" pitchFamily="2" charset="2"/>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Reduce scope of </a:t>
            </a:r>
            <a:r>
              <a:rPr lang="en-GB" altLang="en-US">
                <a:latin typeface="Symbol" panose="05050102010706020507" pitchFamily="18" charset="2"/>
              </a:rPr>
              <a:t></a:t>
            </a:r>
            <a:r>
              <a:rPr lang="en-GB" altLang="en-US"/>
              <a:t> to single literals:</a:t>
            </a:r>
          </a:p>
          <a:p>
            <a:pPr marL="914400" lvl="1" indent="-457200">
              <a:lnSpc>
                <a:spcPct val="90000"/>
              </a:lnSpc>
              <a:spcBef>
                <a:spcPts val="450"/>
              </a:spcBef>
              <a:buClr>
                <a:srgbClr val="CC3300"/>
              </a:buClr>
              <a:buFont typeface="Courier New" panose="02070309020205020404" pitchFamily="49"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800" b="1">
                <a:solidFill>
                  <a:srgbClr val="CC3300"/>
                </a:solidFill>
                <a:latin typeface="Courier New" panose="02070309020205020404" pitchFamily="49" charset="0"/>
              </a:rPr>
              <a:t>	</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P</a:t>
            </a:r>
            <a:r>
              <a:rPr lang="en-GB" altLang="en-US" sz="1800" b="1">
                <a:solidFill>
                  <a:srgbClr val="99CCFF"/>
                </a:solidFill>
                <a:latin typeface="Courier New" panose="02070309020205020404" pitchFamily="49" charset="0"/>
              </a:rPr>
              <a:t>		</a:t>
            </a:r>
            <a:r>
              <a:rPr lang="en-GB" altLang="en-US" sz="1800" b="1"/>
              <a:t>becomes </a:t>
            </a:r>
            <a:r>
              <a:rPr lang="en-GB" altLang="en-US" sz="1800" b="1">
                <a:solidFill>
                  <a:srgbClr val="003366"/>
                </a:solidFill>
                <a:latin typeface="Courier New" panose="02070309020205020404" pitchFamily="49" charset="0"/>
              </a:rPr>
              <a:t>P</a:t>
            </a:r>
            <a:r>
              <a:rPr lang="en-GB" altLang="en-US" sz="1800" b="1">
                <a:solidFill>
                  <a:srgbClr val="003366"/>
                </a:solidFill>
              </a:rPr>
              <a:t>	   </a:t>
            </a:r>
            <a:r>
              <a:rPr lang="en-GB" altLang="en-US" sz="1800"/>
              <a:t>(DNE)</a:t>
            </a:r>
          </a:p>
          <a:p>
            <a:pPr marL="914400" lvl="1" indent="-457200">
              <a:lnSpc>
                <a:spcPct val="90000"/>
              </a:lnSpc>
              <a:spcBef>
                <a:spcPts val="450"/>
              </a:spcBef>
              <a:buClr>
                <a:srgbClr val="CC3300"/>
              </a:buClr>
              <a:buFont typeface="Courier New" panose="02070309020205020404" pitchFamily="49"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800" b="1">
                <a:solidFill>
                  <a:srgbClr val="CC3300"/>
                </a:solidFill>
                <a:latin typeface="Courier New" panose="02070309020205020404" pitchFamily="49" charset="0"/>
              </a:rPr>
              <a:t>	</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(P</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Q)</a:t>
            </a:r>
            <a:r>
              <a:rPr lang="en-GB" altLang="en-US" sz="1800" b="1">
                <a:solidFill>
                  <a:srgbClr val="99CCFF"/>
                </a:solidFill>
                <a:latin typeface="Courier New" panose="02070309020205020404" pitchFamily="49" charset="0"/>
              </a:rPr>
              <a:t>	</a:t>
            </a:r>
            <a:r>
              <a:rPr lang="en-GB" altLang="en-US" sz="1800" b="1"/>
              <a:t>becomes </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P</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Q</a:t>
            </a:r>
            <a:r>
              <a:rPr lang="en-GB" altLang="en-US" sz="1800" b="1">
                <a:solidFill>
                  <a:srgbClr val="003366"/>
                </a:solidFill>
              </a:rPr>
              <a:t>	   </a:t>
            </a:r>
            <a:r>
              <a:rPr lang="en-GB" altLang="en-US" sz="1800"/>
              <a:t>(de Morgan's)</a:t>
            </a:r>
          </a:p>
          <a:p>
            <a:pPr marL="914400" lvl="1" indent="-457200">
              <a:lnSpc>
                <a:spcPct val="90000"/>
              </a:lnSpc>
              <a:spcBef>
                <a:spcPts val="450"/>
              </a:spcBef>
              <a:buClr>
                <a:srgbClr val="CC3300"/>
              </a:buClr>
              <a:buFont typeface="Courier New" panose="02070309020205020404" pitchFamily="49"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800" b="1">
                <a:solidFill>
                  <a:srgbClr val="CC3300"/>
                </a:solidFill>
                <a:latin typeface="Courier New" panose="02070309020205020404" pitchFamily="49" charset="0"/>
              </a:rPr>
              <a:t>	</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(P</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Q)</a:t>
            </a:r>
            <a:r>
              <a:rPr lang="en-GB" altLang="en-US" sz="1800" b="1">
                <a:solidFill>
                  <a:srgbClr val="99CCFF"/>
                </a:solidFill>
                <a:latin typeface="Courier New" panose="02070309020205020404" pitchFamily="49" charset="0"/>
              </a:rPr>
              <a:t>	</a:t>
            </a:r>
            <a:r>
              <a:rPr lang="en-GB" altLang="en-US" sz="1800" b="1"/>
              <a:t>becomes </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P</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Q</a:t>
            </a:r>
            <a:r>
              <a:rPr lang="en-GB" altLang="en-US" sz="1800"/>
              <a:t>	   (de Morgan's)</a:t>
            </a:r>
          </a:p>
          <a:p>
            <a:pPr marL="914400" lvl="1" indent="-457200">
              <a:lnSpc>
                <a:spcPct val="90000"/>
              </a:lnSpc>
              <a:spcBef>
                <a:spcPts val="450"/>
              </a:spcBef>
              <a:buClr>
                <a:srgbClr val="CC3300"/>
              </a:buClr>
              <a:buFont typeface="Courier New" panose="02070309020205020404" pitchFamily="49"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800" b="1">
                <a:solidFill>
                  <a:srgbClr val="CC3300"/>
                </a:solidFill>
                <a:latin typeface="Courier New" panose="02070309020205020404" pitchFamily="49" charset="0"/>
              </a:rPr>
              <a:t>	</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x</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P</a:t>
            </a:r>
            <a:r>
              <a:rPr lang="en-GB" altLang="en-US" sz="1800">
                <a:solidFill>
                  <a:srgbClr val="003366"/>
                </a:solidFill>
              </a:rPr>
              <a:t>		</a:t>
            </a:r>
            <a:r>
              <a:rPr lang="en-GB" altLang="en-US" sz="1800" b="1"/>
              <a:t>becomes </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x</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P</a:t>
            </a:r>
          </a:p>
          <a:p>
            <a:pPr marL="914400" lvl="1" indent="-457200">
              <a:lnSpc>
                <a:spcPct val="90000"/>
              </a:lnSpc>
              <a:spcBef>
                <a:spcPts val="450"/>
              </a:spcBef>
              <a:buClr>
                <a:srgbClr val="CC3300"/>
              </a:buClr>
              <a:buFont typeface="Courier New" panose="02070309020205020404" pitchFamily="49" charset="0"/>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800" b="1">
                <a:solidFill>
                  <a:srgbClr val="CC3300"/>
                </a:solidFill>
                <a:latin typeface="Courier New" panose="02070309020205020404" pitchFamily="49" charset="0"/>
              </a:rPr>
              <a:t>	</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x</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P	</a:t>
            </a:r>
            <a:r>
              <a:rPr lang="en-GB" altLang="en-US" sz="1800" b="1">
                <a:solidFill>
                  <a:srgbClr val="99CCFF"/>
                </a:solidFill>
                <a:latin typeface="Courier New" panose="02070309020205020404" pitchFamily="49" charset="0"/>
              </a:rPr>
              <a:t>	</a:t>
            </a:r>
            <a:r>
              <a:rPr lang="en-GB" altLang="en-US" sz="1800" b="1"/>
              <a:t>becomes </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x</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P</a:t>
            </a:r>
          </a:p>
          <a:p>
            <a:pPr marL="457200" indent="-457200">
              <a:lnSpc>
                <a:spcPct val="90000"/>
              </a:lnSpc>
              <a:spcBef>
                <a:spcPts val="500"/>
              </a:spcBef>
              <a:buFont typeface="Times New Roman" panose="02020603050405020304" pitchFamily="18"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Standardize variables apart:</a:t>
            </a:r>
          </a:p>
          <a:p>
            <a:pPr marL="914400" lvl="1" indent="-457200">
              <a:lnSpc>
                <a:spcPct val="90000"/>
              </a:lnSpc>
              <a:spcBef>
                <a:spcPts val="45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800"/>
              <a:t>Each quantifier must have a unique variable name</a:t>
            </a:r>
          </a:p>
          <a:p>
            <a:pPr marL="914400" lvl="1" indent="-457200">
              <a:lnSpc>
                <a:spcPct val="90000"/>
              </a:lnSpc>
              <a:spcBef>
                <a:spcPts val="45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800"/>
              <a:t>Avoids confusion in steps 5 and 6</a:t>
            </a:r>
          </a:p>
          <a:p>
            <a:pPr marL="914400" lvl="1" indent="-457200">
              <a:lnSpc>
                <a:spcPct val="90000"/>
              </a:lnSpc>
              <a:spcBef>
                <a:spcPts val="450"/>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1800" i="1"/>
              <a:t>e.g.</a:t>
            </a:r>
            <a:r>
              <a:rPr lang="en-GB" altLang="en-US" sz="1800"/>
              <a:t> </a:t>
            </a:r>
            <a:r>
              <a:rPr lang="en-GB" altLang="en-US" sz="1800">
                <a:solidFill>
                  <a:srgbClr val="CC3300"/>
                </a:solidFill>
              </a:rPr>
              <a:t>[</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x</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P]</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x</a:t>
            </a:r>
            <a:r>
              <a:rPr lang="en-GB" altLang="en-US" sz="1800" b="1">
                <a:solidFill>
                  <a:srgbClr val="CC3300"/>
                </a:solidFill>
                <a:latin typeface="Symbol" panose="05050102010706020507" pitchFamily="18" charset="2"/>
              </a:rPr>
              <a:t></a:t>
            </a:r>
            <a:r>
              <a:rPr lang="en-GB" altLang="en-US" sz="1800" b="1">
                <a:solidFill>
                  <a:srgbClr val="CC3300"/>
                </a:solidFill>
                <a:latin typeface="Courier New" panose="02070309020205020404" pitchFamily="49" charset="0"/>
              </a:rPr>
              <a:t>Q]	</a:t>
            </a:r>
            <a:r>
              <a:rPr lang="en-GB" altLang="en-US" sz="1800" b="1"/>
              <a:t>becomes </a:t>
            </a:r>
            <a:r>
              <a:rPr lang="en-GB" altLang="en-US" sz="1800" b="1">
                <a:solidFill>
                  <a:srgbClr val="003366"/>
                </a:solidFill>
                <a:latin typeface="Symbol" panose="05050102010706020507" pitchFamily="18" charset="2"/>
              </a:rPr>
              <a:t></a:t>
            </a:r>
            <a:r>
              <a:rPr lang="en-GB" altLang="en-US" sz="1800" b="1">
                <a:latin typeface="Courier New" panose="02070309020205020404" pitchFamily="49" charset="0"/>
              </a:rPr>
              <a:t>x</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P</a:t>
            </a:r>
            <a:r>
              <a:rPr lang="en-GB" altLang="en-US" sz="1800" b="1">
                <a:solidFill>
                  <a:srgbClr val="003366"/>
                </a:solidFill>
                <a:latin typeface="Symbol" panose="05050102010706020507" pitchFamily="18" charset="2"/>
              </a:rPr>
              <a:t></a:t>
            </a:r>
            <a:r>
              <a:rPr lang="en-GB" altLang="en-US" sz="1800" b="1">
                <a:latin typeface="Courier New" panose="02070309020205020404" pitchFamily="49" charset="0"/>
              </a:rPr>
              <a:t>y</a:t>
            </a:r>
            <a:r>
              <a:rPr lang="en-GB" altLang="en-US" sz="1800" b="1">
                <a:solidFill>
                  <a:srgbClr val="003366"/>
                </a:solidFill>
                <a:latin typeface="Symbol" panose="05050102010706020507" pitchFamily="18" charset="2"/>
              </a:rPr>
              <a:t></a:t>
            </a:r>
            <a:r>
              <a:rPr lang="en-GB" altLang="en-US" sz="1800" b="1">
                <a:solidFill>
                  <a:srgbClr val="003366"/>
                </a:solidFill>
                <a:latin typeface="Courier New" panose="02070309020205020404" pitchFamily="49" charset="0"/>
              </a:rPr>
              <a:t>Q</a:t>
            </a:r>
          </a:p>
        </p:txBody>
      </p:sp>
      <p:pic>
        <p:nvPicPr>
          <p:cNvPr id="2" name="Audio 1">
            <a:hlinkClick r:id="" action="ppaction://media"/>
            <a:extLst>
              <a:ext uri="{FF2B5EF4-FFF2-40B4-BE49-F238E27FC236}">
                <a16:creationId xmlns:a16="http://schemas.microsoft.com/office/drawing/2014/main" id="{5E95C1F1-0F70-4C97-B020-EC2C5C97A15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1092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B391E892-89B9-4CC3-9181-32453E55E473}"/>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Converting FOL to CNF</a:t>
            </a:r>
          </a:p>
        </p:txBody>
      </p:sp>
      <p:sp>
        <p:nvSpPr>
          <p:cNvPr id="34818" name="Rectangle 2">
            <a:extLst>
              <a:ext uri="{FF2B5EF4-FFF2-40B4-BE49-F238E27FC236}">
                <a16:creationId xmlns:a16="http://schemas.microsoft.com/office/drawing/2014/main" id="{BEA9000C-215F-4DDC-B2A6-82B34C5E4546}"/>
              </a:ext>
            </a:extLst>
          </p:cNvPr>
          <p:cNvSpPr>
            <a:spLocks noGrp="1" noChangeArrowheads="1"/>
          </p:cNvSpPr>
          <p:nvPr>
            <p:ph type="body" idx="1"/>
          </p:nvPr>
        </p:nvSpPr>
        <p:spPr>
          <a:xfrm>
            <a:off x="228600" y="2057400"/>
            <a:ext cx="8763000" cy="4114800"/>
          </a:xfrm>
          <a:ln/>
        </p:spPr>
        <p:txBody>
          <a:bodyPr lIns="90000" tIns="46800" rIns="90000" bIns="46800"/>
          <a:lstStyle/>
          <a:p>
            <a:pPr marL="457200" indent="-457200">
              <a:lnSpc>
                <a:spcPct val="93000"/>
              </a:lnSpc>
              <a:spcBef>
                <a:spcPts val="600"/>
              </a:spcBef>
              <a:buFont typeface="Wingdings" panose="05000000000000000000" pitchFamily="2" charset="2"/>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800"/>
              <a:t>5. </a:t>
            </a:r>
            <a:r>
              <a:rPr lang="en-GB" altLang="en-US" sz="3200"/>
              <a:t>Eliminate existential quantifiers (</a:t>
            </a:r>
            <a:r>
              <a:rPr lang="en-GB" altLang="en-US" sz="3200">
                <a:solidFill>
                  <a:srgbClr val="CC3300"/>
                </a:solidFill>
              </a:rPr>
              <a:t>Skolemize</a:t>
            </a:r>
            <a:r>
              <a:rPr lang="en-GB" altLang="en-US" sz="3200"/>
              <a:t>):</a:t>
            </a:r>
          </a:p>
          <a:p>
            <a:pPr marL="914400" lvl="1" indent="-457200">
              <a:lnSpc>
                <a:spcPct val="90000"/>
              </a:lnSpc>
              <a:buClr>
                <a:srgbClr val="CC3300"/>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100" b="1">
                <a:solidFill>
                  <a:srgbClr val="CC3300"/>
                </a:solidFill>
                <a:latin typeface="Courier New" panose="02070309020205020404" pitchFamily="49" charset="0"/>
              </a:rPr>
              <a:t>	</a:t>
            </a:r>
            <a:r>
              <a:rPr lang="en-GB" altLang="en-US" sz="2100" b="1">
                <a:solidFill>
                  <a:srgbClr val="CC3300"/>
                </a:solidFill>
                <a:latin typeface="Symbol" panose="05050102010706020507" pitchFamily="18" charset="2"/>
              </a:rPr>
              <a:t></a:t>
            </a:r>
            <a:r>
              <a:rPr lang="en-GB" altLang="en-US" sz="2100" b="1">
                <a:solidFill>
                  <a:srgbClr val="CC3300"/>
                </a:solidFill>
                <a:latin typeface="Courier New" panose="02070309020205020404" pitchFamily="49" charset="0"/>
              </a:rPr>
              <a:t> x P(x)</a:t>
            </a:r>
            <a:r>
              <a:rPr lang="en-GB" altLang="en-US" sz="2100" b="1">
                <a:solidFill>
                  <a:srgbClr val="99CCFF"/>
                </a:solidFill>
                <a:latin typeface="Courier New" panose="02070309020205020404" pitchFamily="49" charset="0"/>
              </a:rPr>
              <a:t>	</a:t>
            </a:r>
            <a:r>
              <a:rPr lang="en-GB" altLang="en-US" sz="2100" b="1"/>
              <a:t>becomes   </a:t>
            </a:r>
            <a:r>
              <a:rPr lang="en-GB" altLang="en-US" sz="2100" b="1">
                <a:solidFill>
                  <a:srgbClr val="003366"/>
                </a:solidFill>
                <a:latin typeface="Courier New" panose="02070309020205020404" pitchFamily="49" charset="0"/>
              </a:rPr>
              <a:t>P(K)</a:t>
            </a:r>
            <a:r>
              <a:rPr lang="en-GB" altLang="en-US" sz="2100"/>
              <a:t>	(EE)</a:t>
            </a:r>
            <a:br>
              <a:rPr lang="en-GB" altLang="en-US" sz="2100"/>
            </a:br>
            <a:r>
              <a:rPr lang="en-GB" altLang="en-US" sz="2100" b="1">
                <a:latin typeface="Courier New" panose="02070309020205020404" pitchFamily="49" charset="0"/>
              </a:rPr>
              <a:t>K</a:t>
            </a:r>
            <a:r>
              <a:rPr lang="en-GB" altLang="en-US" sz="2100"/>
              <a:t> is some new constant (</a:t>
            </a:r>
            <a:r>
              <a:rPr lang="en-GB" altLang="en-US" sz="2100">
                <a:solidFill>
                  <a:srgbClr val="CC3300"/>
                </a:solidFill>
              </a:rPr>
              <a:t>Skolem constant</a:t>
            </a:r>
            <a:r>
              <a:rPr lang="en-GB" altLang="en-US" sz="2100"/>
              <a:t>)</a:t>
            </a:r>
          </a:p>
          <a:p>
            <a:pPr marL="914400" lvl="1" indent="-457200">
              <a:lnSpc>
                <a:spcPct val="90000"/>
              </a:lnSpc>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100" i="1"/>
              <a:t>e.g.</a:t>
            </a:r>
            <a:r>
              <a:rPr lang="en-GB" altLang="en-US" sz="2100"/>
              <a:t> </a:t>
            </a:r>
            <a:r>
              <a:rPr lang="en-GB" altLang="en-US" sz="2100" b="1">
                <a:solidFill>
                  <a:srgbClr val="CC3300"/>
                </a:solidFill>
                <a:latin typeface="Symbol" panose="05050102010706020507" pitchFamily="18" charset="2"/>
              </a:rPr>
              <a:t></a:t>
            </a:r>
            <a:r>
              <a:rPr lang="en-GB" altLang="en-US" sz="2100" b="1">
                <a:solidFill>
                  <a:srgbClr val="CC3300"/>
                </a:solidFill>
                <a:latin typeface="Courier New" panose="02070309020205020404" pitchFamily="49" charset="0"/>
              </a:rPr>
              <a:t>x</a:t>
            </a:r>
            <a:r>
              <a:rPr lang="en-GB" altLang="en-US" sz="2100" b="1">
                <a:solidFill>
                  <a:srgbClr val="CC3300"/>
                </a:solidFill>
                <a:latin typeface="Symbol" panose="05050102010706020507" pitchFamily="18" charset="2"/>
              </a:rPr>
              <a:t></a:t>
            </a:r>
            <a:r>
              <a:rPr lang="en-GB" altLang="en-US" sz="2100" b="1">
                <a:solidFill>
                  <a:srgbClr val="CC3300"/>
                </a:solidFill>
                <a:latin typeface="Courier New" panose="02070309020205020404" pitchFamily="49" charset="0"/>
              </a:rPr>
              <a:t>y P(x,y)</a:t>
            </a:r>
            <a:r>
              <a:rPr lang="en-GB" altLang="en-US" sz="2100" b="1">
                <a:solidFill>
                  <a:srgbClr val="99CCFF"/>
                </a:solidFill>
                <a:latin typeface="Symbol" panose="05050102010706020507" pitchFamily="18" charset="2"/>
              </a:rPr>
              <a:t></a:t>
            </a:r>
            <a:r>
              <a:rPr lang="en-GB" altLang="en-US" sz="2100" b="1"/>
              <a:t>becomes  </a:t>
            </a:r>
            <a:r>
              <a:rPr lang="en-GB" altLang="en-US" sz="2100" b="1">
                <a:solidFill>
                  <a:srgbClr val="003366"/>
                </a:solidFill>
                <a:latin typeface="Symbol" panose="05050102010706020507" pitchFamily="18" charset="2"/>
              </a:rPr>
              <a:t></a:t>
            </a:r>
            <a:r>
              <a:rPr lang="en-GB" altLang="en-US" sz="2100" b="1">
                <a:solidFill>
                  <a:srgbClr val="003366"/>
                </a:solidFill>
                <a:latin typeface="Courier New" panose="02070309020205020404" pitchFamily="49" charset="0"/>
              </a:rPr>
              <a:t>x</a:t>
            </a:r>
            <a:r>
              <a:rPr lang="en-GB" altLang="en-US" sz="2100" b="1">
                <a:solidFill>
                  <a:srgbClr val="003366"/>
                </a:solidFill>
                <a:latin typeface="Symbol" panose="05050102010706020507" pitchFamily="18" charset="2"/>
              </a:rPr>
              <a:t></a:t>
            </a:r>
            <a:r>
              <a:rPr lang="en-GB" altLang="en-US" sz="2100" b="1">
                <a:solidFill>
                  <a:srgbClr val="003366"/>
                </a:solidFill>
                <a:latin typeface="Courier New" panose="02070309020205020404" pitchFamily="49" charset="0"/>
              </a:rPr>
              <a:t>P(x,F(x))</a:t>
            </a:r>
            <a:br>
              <a:rPr lang="en-GB" altLang="en-US" sz="2100" b="1">
                <a:solidFill>
                  <a:srgbClr val="003366"/>
                </a:solidFill>
                <a:latin typeface="Courier New" panose="02070309020205020404" pitchFamily="49" charset="0"/>
              </a:rPr>
            </a:br>
            <a:r>
              <a:rPr lang="en-GB" altLang="en-US" sz="2100" b="1">
                <a:latin typeface="Courier New" panose="02070309020205020404" pitchFamily="49" charset="0"/>
              </a:rPr>
              <a:t>F()</a:t>
            </a:r>
            <a:r>
              <a:rPr lang="en-GB" altLang="en-US" sz="2100"/>
              <a:t> must be a new function (</a:t>
            </a:r>
            <a:r>
              <a:rPr lang="en-GB" altLang="en-US" sz="2100">
                <a:solidFill>
                  <a:srgbClr val="CC3300"/>
                </a:solidFill>
              </a:rPr>
              <a:t>Skolem function</a:t>
            </a:r>
            <a:r>
              <a:rPr lang="en-GB" altLang="en-US" sz="2100"/>
              <a:t>) with arguments that are all enclosing universally quantified variables </a:t>
            </a:r>
          </a:p>
          <a:p>
            <a:pPr marL="914400" lvl="1" indent="-457200">
              <a:lnSpc>
                <a:spcPct val="90000"/>
              </a:lnSpc>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100"/>
              <a:t>Everyone has a name.</a:t>
            </a:r>
            <a:br>
              <a:rPr lang="en-GB" altLang="en-US" sz="2100"/>
            </a:br>
            <a:r>
              <a:rPr lang="en-GB" altLang="en-US" sz="2100" b="1">
                <a:solidFill>
                  <a:srgbClr val="CC3300"/>
                </a:solidFill>
                <a:latin typeface="Symbol" panose="05050102010706020507" pitchFamily="18" charset="2"/>
              </a:rPr>
              <a:t></a:t>
            </a:r>
            <a:r>
              <a:rPr lang="en-GB" altLang="en-US" sz="2100" b="1">
                <a:solidFill>
                  <a:srgbClr val="CC3300"/>
                </a:solidFill>
                <a:latin typeface="Courier New" panose="02070309020205020404" pitchFamily="49" charset="0"/>
              </a:rPr>
              <a:t>x person(x) </a:t>
            </a:r>
            <a:r>
              <a:rPr lang="en-GB" altLang="en-US" sz="2100">
                <a:solidFill>
                  <a:srgbClr val="CC3300"/>
                </a:solidFill>
                <a:latin typeface="Symbol" panose="05050102010706020507" pitchFamily="18" charset="2"/>
              </a:rPr>
              <a:t></a:t>
            </a:r>
            <a:r>
              <a:rPr lang="en-GB" altLang="en-US" sz="2100">
                <a:solidFill>
                  <a:srgbClr val="CC3300"/>
                </a:solidFill>
                <a:latin typeface="Courier New" panose="02070309020205020404" pitchFamily="49" charset="0"/>
              </a:rPr>
              <a:t> </a:t>
            </a:r>
            <a:r>
              <a:rPr lang="en-GB" altLang="en-US" sz="2100" b="1">
                <a:solidFill>
                  <a:srgbClr val="CC3300"/>
                </a:solidFill>
                <a:latin typeface="Symbol" panose="05050102010706020507" pitchFamily="18" charset="2"/>
              </a:rPr>
              <a:t></a:t>
            </a:r>
            <a:r>
              <a:rPr lang="en-GB" altLang="en-US" sz="2100" b="1">
                <a:solidFill>
                  <a:srgbClr val="CC3300"/>
                </a:solidFill>
                <a:latin typeface="Courier New" panose="02070309020205020404" pitchFamily="49" charset="0"/>
              </a:rPr>
              <a:t>y name(y) </a:t>
            </a:r>
            <a:r>
              <a:rPr lang="en-GB" altLang="en-US" sz="2100">
                <a:solidFill>
                  <a:srgbClr val="CC3300"/>
                </a:solidFill>
                <a:latin typeface="Symbol" panose="05050102010706020507" pitchFamily="18" charset="2"/>
              </a:rPr>
              <a:t></a:t>
            </a:r>
            <a:r>
              <a:rPr lang="en-GB" altLang="en-US" sz="2100" b="1">
                <a:solidFill>
                  <a:srgbClr val="CC3300"/>
                </a:solidFill>
                <a:latin typeface="Courier New" panose="02070309020205020404" pitchFamily="49" charset="0"/>
              </a:rPr>
              <a:t> has(x,y)</a:t>
            </a:r>
          </a:p>
          <a:p>
            <a:pPr marL="914400" lvl="1" indent="-457200">
              <a:lnSpc>
                <a:spcPct val="90000"/>
              </a:lnSpc>
              <a:buClr>
                <a:srgbClr val="FF0000"/>
              </a:buClr>
              <a:buFont typeface="Arial" panose="020B0604020202020204" pitchFamily="34"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100" b="1">
                <a:solidFill>
                  <a:srgbClr val="FF0000"/>
                </a:solidFill>
              </a:rPr>
              <a:t>	</a:t>
            </a:r>
            <a:r>
              <a:rPr lang="en-GB" altLang="en-US" sz="2100" b="1"/>
              <a:t>wrong:</a:t>
            </a:r>
            <a:r>
              <a:rPr lang="en-GB" altLang="en-US" sz="2100" b="1">
                <a:latin typeface="Symbol" panose="05050102010706020507" pitchFamily="18" charset="2"/>
              </a:rPr>
              <a:t></a:t>
            </a:r>
            <a:r>
              <a:rPr lang="en-GB" altLang="en-US" sz="2100" b="1">
                <a:latin typeface="Courier New" panose="02070309020205020404" pitchFamily="49" charset="0"/>
              </a:rPr>
              <a:t>x person(x) </a:t>
            </a:r>
            <a:r>
              <a:rPr lang="en-GB" altLang="en-US" sz="2100" b="1">
                <a:latin typeface="Symbol" panose="05050102010706020507" pitchFamily="18" charset="2"/>
              </a:rPr>
              <a:t></a:t>
            </a:r>
            <a:r>
              <a:rPr lang="en-GB" altLang="en-US" sz="2100" b="1">
                <a:latin typeface="Courier New" panose="02070309020205020404" pitchFamily="49" charset="0"/>
              </a:rPr>
              <a:t> name(K)</a:t>
            </a:r>
            <a:r>
              <a:rPr lang="en-GB" altLang="en-US" sz="2100" b="1">
                <a:latin typeface="Symbol" panose="05050102010706020507" pitchFamily="18" charset="2"/>
              </a:rPr>
              <a:t></a:t>
            </a:r>
            <a:r>
              <a:rPr lang="en-GB" altLang="en-US" sz="2100" b="1">
                <a:latin typeface="Courier New" panose="02070309020205020404" pitchFamily="49" charset="0"/>
              </a:rPr>
              <a:t>has(x,K)</a:t>
            </a:r>
            <a:br>
              <a:rPr lang="en-GB" altLang="en-US" sz="2100" b="1">
                <a:latin typeface="Courier New" panose="02070309020205020404" pitchFamily="49" charset="0"/>
              </a:rPr>
            </a:br>
            <a:r>
              <a:rPr lang="en-GB" altLang="en-US" sz="2100"/>
              <a:t>Everyone has the same name K!!</a:t>
            </a:r>
          </a:p>
          <a:p>
            <a:pPr marL="914400" lvl="1" indent="-457200">
              <a:lnSpc>
                <a:spcPct val="90000"/>
              </a:lnSpc>
              <a:buFont typeface="Arial" panose="020B0604020202020204" pitchFamily="34"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100"/>
              <a:t>	We want everyone to have a name based on who they are</a:t>
            </a:r>
          </a:p>
          <a:p>
            <a:pPr marL="914400" lvl="1" indent="-457200">
              <a:lnSpc>
                <a:spcPct val="90000"/>
              </a:lnSpc>
              <a:buClr>
                <a:srgbClr val="003366"/>
              </a:buClr>
              <a:buFont typeface="Arial" panose="020B0604020202020204" pitchFamily="34"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100" b="1">
                <a:solidFill>
                  <a:srgbClr val="003366"/>
                </a:solidFill>
              </a:rPr>
              <a:t>	right:</a:t>
            </a:r>
            <a:r>
              <a:rPr lang="en-GB" altLang="en-US" sz="2100" b="1">
                <a:solidFill>
                  <a:srgbClr val="003366"/>
                </a:solidFill>
                <a:latin typeface="Symbol" panose="05050102010706020507" pitchFamily="18" charset="2"/>
              </a:rPr>
              <a:t></a:t>
            </a:r>
            <a:r>
              <a:rPr lang="en-GB" altLang="en-US" sz="2100" b="1">
                <a:solidFill>
                  <a:srgbClr val="003366"/>
                </a:solidFill>
                <a:latin typeface="Courier New" panose="02070309020205020404" pitchFamily="49" charset="0"/>
              </a:rPr>
              <a:t>x person(x) </a:t>
            </a:r>
            <a:r>
              <a:rPr lang="en-GB" altLang="en-US" sz="2100" b="1">
                <a:solidFill>
                  <a:srgbClr val="003366"/>
                </a:solidFill>
                <a:latin typeface="Symbol" panose="05050102010706020507" pitchFamily="18" charset="2"/>
              </a:rPr>
              <a:t></a:t>
            </a:r>
            <a:r>
              <a:rPr lang="en-GB" altLang="en-US" sz="2100" b="1">
                <a:solidFill>
                  <a:srgbClr val="003366"/>
                </a:solidFill>
                <a:latin typeface="Courier New" panose="02070309020205020404" pitchFamily="49" charset="0"/>
              </a:rPr>
              <a:t> name(F(x))</a:t>
            </a:r>
            <a:r>
              <a:rPr lang="en-GB" altLang="en-US" sz="2100" b="1">
                <a:solidFill>
                  <a:srgbClr val="003366"/>
                </a:solidFill>
                <a:latin typeface="Symbol" panose="05050102010706020507" pitchFamily="18" charset="2"/>
              </a:rPr>
              <a:t></a:t>
            </a:r>
            <a:r>
              <a:rPr lang="en-GB" altLang="en-US" sz="2100" b="1">
                <a:solidFill>
                  <a:srgbClr val="003366"/>
                </a:solidFill>
                <a:latin typeface="Courier New" panose="02070309020205020404" pitchFamily="49" charset="0"/>
              </a:rPr>
              <a:t>has(x,F(x))</a:t>
            </a:r>
          </a:p>
        </p:txBody>
      </p:sp>
      <p:pic>
        <p:nvPicPr>
          <p:cNvPr id="2" name="Audio 1">
            <a:hlinkClick r:id="" action="ppaction://media"/>
            <a:extLst>
              <a:ext uri="{FF2B5EF4-FFF2-40B4-BE49-F238E27FC236}">
                <a16:creationId xmlns:a16="http://schemas.microsoft.com/office/drawing/2014/main" id="{4C626F28-1A65-4207-BD16-58F3D413423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472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262EF371-0CB9-404D-A6CA-6566582319F2}"/>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Converting FOL to CNF</a:t>
            </a:r>
          </a:p>
        </p:txBody>
      </p:sp>
      <p:sp>
        <p:nvSpPr>
          <p:cNvPr id="35842" name="Rectangle 2">
            <a:extLst>
              <a:ext uri="{FF2B5EF4-FFF2-40B4-BE49-F238E27FC236}">
                <a16:creationId xmlns:a16="http://schemas.microsoft.com/office/drawing/2014/main" id="{54A3452D-38DC-46C6-989C-B8F56276EBC3}"/>
              </a:ext>
            </a:extLst>
          </p:cNvPr>
          <p:cNvSpPr>
            <a:spLocks noGrp="1" noChangeArrowheads="1"/>
          </p:cNvSpPr>
          <p:nvPr>
            <p:ph type="body" idx="1"/>
          </p:nvPr>
        </p:nvSpPr>
        <p:spPr>
          <a:xfrm>
            <a:off x="228600" y="1752600"/>
            <a:ext cx="8686800" cy="4267200"/>
          </a:xfrm>
          <a:ln/>
        </p:spPr>
        <p:txBody>
          <a:bodyPr lIns="90000" tIns="46800" rIns="90000" bIns="46800"/>
          <a:lstStyle/>
          <a:p>
            <a:pPr marL="609600" indent="-609600">
              <a:lnSpc>
                <a:spcPct val="93000"/>
              </a:lnSpc>
              <a:spcBef>
                <a:spcPts val="600"/>
              </a:spcBef>
              <a:buFont typeface="Wingdings" panose="05000000000000000000" pitchFamily="2" charset="2"/>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800"/>
              <a:t>6. </a:t>
            </a:r>
            <a:r>
              <a:rPr lang="en-GB" altLang="en-US"/>
              <a:t>Drop universal quantifiers:</a:t>
            </a:r>
          </a:p>
          <a:p>
            <a:pPr marL="990600" lvl="1" indent="-533400">
              <a:lnSpc>
                <a:spcPct val="110000"/>
              </a:lnSpc>
              <a:buFont typeface="Arial" panose="020B0604020202020204" pitchFamily="34"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a:t>All variables are only universally quantified after step 5</a:t>
            </a:r>
          </a:p>
          <a:p>
            <a:pPr marL="990600" lvl="1" indent="-533400">
              <a:lnSpc>
                <a:spcPct val="110000"/>
              </a:lnSpc>
              <a:buFont typeface="Arial" panose="020B0604020202020204" pitchFamily="34"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i="1"/>
              <a:t>e.g.</a:t>
            </a:r>
            <a:r>
              <a:rPr lang="en-GB" altLang="en-US"/>
              <a:t> </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x</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P(x)</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y</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Q(y)</a:t>
            </a:r>
            <a:r>
              <a:rPr lang="en-GB" altLang="en-US" b="1">
                <a:solidFill>
                  <a:srgbClr val="99CCFF"/>
                </a:solidFill>
              </a:rPr>
              <a:t> </a:t>
            </a:r>
            <a:r>
              <a:rPr lang="en-GB" altLang="en-US" b="1"/>
              <a:t>becomes </a:t>
            </a:r>
            <a:r>
              <a:rPr lang="en-GB" altLang="en-US" b="1">
                <a:solidFill>
                  <a:srgbClr val="003366"/>
                </a:solidFill>
                <a:latin typeface="Courier New" panose="02070309020205020404" pitchFamily="49" charset="0"/>
              </a:rPr>
              <a:t>P(x)</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Q(y)</a:t>
            </a:r>
          </a:p>
          <a:p>
            <a:pPr marL="990600" lvl="1" indent="-533400">
              <a:lnSpc>
                <a:spcPct val="110000"/>
              </a:lnSpc>
              <a:buFont typeface="Arial" panose="020B0604020202020204" pitchFamily="34"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a:t>All variables in KB will be assumed to be universally quantified</a:t>
            </a:r>
          </a:p>
          <a:p>
            <a:pPr marL="990600" lvl="1" indent="-533400">
              <a:lnSpc>
                <a:spcPct val="110000"/>
              </a:lnSpc>
              <a:buFont typeface="Arial" panose="020B0604020202020204" pitchFamily="34"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endParaRPr lang="en-GB" altLang="en-US"/>
          </a:p>
          <a:p>
            <a:pPr marL="609600" indent="-609600">
              <a:lnSpc>
                <a:spcPct val="110000"/>
              </a:lnSpc>
              <a:spcBef>
                <a:spcPts val="600"/>
              </a:spcBef>
              <a:buFont typeface="Times New Roman" panose="02020603050405020304" pitchFamily="18"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a:t>7. Distribute </a:t>
            </a:r>
            <a:r>
              <a:rPr lang="en-GB" altLang="en-US">
                <a:latin typeface="Symbol" panose="05050102010706020507" pitchFamily="18" charset="2"/>
              </a:rPr>
              <a:t></a:t>
            </a:r>
            <a:r>
              <a:rPr lang="en-GB" altLang="en-US"/>
              <a:t> over </a:t>
            </a:r>
            <a:r>
              <a:rPr lang="en-GB" altLang="en-US">
                <a:latin typeface="Symbol" panose="05050102010706020507" pitchFamily="18" charset="2"/>
              </a:rPr>
              <a:t></a:t>
            </a:r>
            <a:r>
              <a:rPr lang="en-GB" altLang="en-US"/>
              <a:t> :</a:t>
            </a:r>
          </a:p>
          <a:p>
            <a:pPr marL="990600" lvl="1" indent="-533400">
              <a:lnSpc>
                <a:spcPct val="110000"/>
              </a:lnSpc>
              <a:buClr>
                <a:srgbClr val="CC3300"/>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b="1">
                <a:solidFill>
                  <a:srgbClr val="CC3300"/>
                </a:solidFill>
                <a:latin typeface="Courier New" panose="02070309020205020404" pitchFamily="49" charset="0"/>
              </a:rPr>
              <a:t>	(P</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Q)</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R</a:t>
            </a:r>
            <a:r>
              <a:rPr lang="en-GB" altLang="en-US" b="1">
                <a:solidFill>
                  <a:srgbClr val="99CCFF"/>
                </a:solidFill>
              </a:rPr>
              <a:t> </a:t>
            </a:r>
            <a:r>
              <a:rPr lang="en-GB" altLang="en-US" b="1"/>
              <a:t>becomes </a:t>
            </a:r>
            <a:r>
              <a:rPr lang="en-GB" altLang="en-US" b="1">
                <a:solidFill>
                  <a:srgbClr val="003366"/>
                </a:solidFill>
                <a:latin typeface="Courier New" panose="02070309020205020404" pitchFamily="49" charset="0"/>
              </a:rPr>
              <a:t>(P</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R)</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(Q</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R)</a:t>
            </a:r>
          </a:p>
          <a:p>
            <a:pPr marL="990600" lvl="1" indent="-533400">
              <a:lnSpc>
                <a:spcPct val="110000"/>
              </a:lnSpc>
              <a:buClr>
                <a:srgbClr val="003366"/>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endParaRPr lang="en-GB" altLang="en-US" b="1">
              <a:solidFill>
                <a:srgbClr val="003366"/>
              </a:solidFill>
              <a:latin typeface="Courier New" panose="02070309020205020404" pitchFamily="49" charset="0"/>
            </a:endParaRPr>
          </a:p>
          <a:p>
            <a:pPr marL="609600" indent="-609600">
              <a:lnSpc>
                <a:spcPct val="110000"/>
              </a:lnSpc>
              <a:spcBef>
                <a:spcPts val="600"/>
              </a:spcBef>
              <a:buFont typeface="Times New Roman" panose="02020603050405020304" pitchFamily="18"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a:t>8. Group conjunctions/disjunctions together:</a:t>
            </a:r>
          </a:p>
          <a:p>
            <a:pPr marL="990600" lvl="1" indent="-533400">
              <a:lnSpc>
                <a:spcPct val="110000"/>
              </a:lnSpc>
              <a:buClr>
                <a:srgbClr val="CC3300"/>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b="1">
                <a:solidFill>
                  <a:srgbClr val="CC3300"/>
                </a:solidFill>
                <a:latin typeface="Courier New" panose="02070309020205020404" pitchFamily="49" charset="0"/>
              </a:rPr>
              <a:t>	(P</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Q)</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R</a:t>
            </a:r>
            <a:r>
              <a:rPr lang="en-GB" altLang="en-US" b="1">
                <a:solidFill>
                  <a:srgbClr val="99CCFF"/>
                </a:solidFill>
              </a:rPr>
              <a:t> </a:t>
            </a:r>
            <a:r>
              <a:rPr lang="en-GB" altLang="en-US" b="1"/>
              <a:t>becomes </a:t>
            </a:r>
            <a:r>
              <a:rPr lang="en-GB" altLang="en-US" b="1">
                <a:solidFill>
                  <a:srgbClr val="003366"/>
                </a:solidFill>
                <a:latin typeface="Courier New" panose="02070309020205020404" pitchFamily="49" charset="0"/>
              </a:rPr>
              <a:t>(P</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Q</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R)</a:t>
            </a:r>
          </a:p>
          <a:p>
            <a:pPr marL="990600" lvl="1" indent="-533400">
              <a:lnSpc>
                <a:spcPct val="110000"/>
              </a:lnSpc>
              <a:buClr>
                <a:srgbClr val="CC3300"/>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b="1">
                <a:solidFill>
                  <a:srgbClr val="CC3300"/>
                </a:solidFill>
                <a:latin typeface="Courier New" panose="02070309020205020404" pitchFamily="49" charset="0"/>
              </a:rPr>
              <a:t>	(P</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Q)</a:t>
            </a:r>
            <a:r>
              <a:rPr lang="en-GB" altLang="en-US" b="1">
                <a:solidFill>
                  <a:srgbClr val="CC3300"/>
                </a:solidFill>
                <a:latin typeface="Symbol" panose="05050102010706020507" pitchFamily="18" charset="2"/>
              </a:rPr>
              <a:t></a:t>
            </a:r>
            <a:r>
              <a:rPr lang="en-GB" altLang="en-US" b="1">
                <a:solidFill>
                  <a:srgbClr val="CC3300"/>
                </a:solidFill>
                <a:latin typeface="Courier New" panose="02070309020205020404" pitchFamily="49" charset="0"/>
              </a:rPr>
              <a:t>R</a:t>
            </a:r>
            <a:r>
              <a:rPr lang="en-GB" altLang="en-US" b="1">
                <a:solidFill>
                  <a:srgbClr val="99CCFF"/>
                </a:solidFill>
              </a:rPr>
              <a:t> </a:t>
            </a:r>
            <a:r>
              <a:rPr lang="en-GB" altLang="en-US" b="1"/>
              <a:t>becomes </a:t>
            </a:r>
            <a:r>
              <a:rPr lang="en-GB" altLang="en-US" b="1">
                <a:solidFill>
                  <a:srgbClr val="003366"/>
                </a:solidFill>
                <a:latin typeface="Courier New" panose="02070309020205020404" pitchFamily="49" charset="0"/>
              </a:rPr>
              <a:t>(P</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Q</a:t>
            </a:r>
            <a:r>
              <a:rPr lang="en-GB" altLang="en-US" b="1">
                <a:solidFill>
                  <a:srgbClr val="003366"/>
                </a:solidFill>
                <a:latin typeface="Symbol" panose="05050102010706020507" pitchFamily="18" charset="2"/>
              </a:rPr>
              <a:t></a:t>
            </a:r>
            <a:r>
              <a:rPr lang="en-GB" altLang="en-US" b="1">
                <a:solidFill>
                  <a:srgbClr val="003366"/>
                </a:solidFill>
                <a:latin typeface="Courier New" panose="02070309020205020404" pitchFamily="49" charset="0"/>
              </a:rPr>
              <a:t>R)</a:t>
            </a:r>
          </a:p>
        </p:txBody>
      </p:sp>
      <p:pic>
        <p:nvPicPr>
          <p:cNvPr id="2" name="Audio 1">
            <a:hlinkClick r:id="" action="ppaction://media"/>
            <a:extLst>
              <a:ext uri="{FF2B5EF4-FFF2-40B4-BE49-F238E27FC236}">
                <a16:creationId xmlns:a16="http://schemas.microsoft.com/office/drawing/2014/main" id="{3CDB8E6A-617F-48C5-941A-6704A8606D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290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8BDD81FB-38D7-4F48-878E-E51B6C891F5B}"/>
              </a:ext>
            </a:extLst>
          </p:cNvPr>
          <p:cNvSpPr>
            <a:spLocks noGrp="1" noChangeArrowheads="1"/>
          </p:cNvSpPr>
          <p:nvPr>
            <p:ph type="title"/>
          </p:nvPr>
        </p:nvSpPr>
        <p:spPr>
          <a:xfrm>
            <a:off x="381000" y="533400"/>
            <a:ext cx="6480175" cy="1049338"/>
          </a:xfrm>
        </p:spPr>
        <p:txBody>
          <a:bodyPr/>
          <a:lstStyle/>
          <a:p>
            <a:r>
              <a:rPr lang="en-US" altLang="en-US"/>
              <a:t>Inference Rules  (part 1)</a:t>
            </a:r>
          </a:p>
        </p:txBody>
      </p:sp>
      <p:grpSp>
        <p:nvGrpSpPr>
          <p:cNvPr id="87043" name="Group 3">
            <a:extLst>
              <a:ext uri="{FF2B5EF4-FFF2-40B4-BE49-F238E27FC236}">
                <a16:creationId xmlns:a16="http://schemas.microsoft.com/office/drawing/2014/main" id="{E96D2F0A-8F20-4788-92FB-B114CAFCB6CC}"/>
              </a:ext>
            </a:extLst>
          </p:cNvPr>
          <p:cNvGrpSpPr>
            <a:grpSpLocks/>
          </p:cNvGrpSpPr>
          <p:nvPr/>
        </p:nvGrpSpPr>
        <p:grpSpPr bwMode="auto">
          <a:xfrm>
            <a:off x="3733800" y="2362200"/>
            <a:ext cx="1371600" cy="481013"/>
            <a:chOff x="1296" y="1968"/>
            <a:chExt cx="1536" cy="450"/>
          </a:xfrm>
        </p:grpSpPr>
        <p:grpSp>
          <p:nvGrpSpPr>
            <p:cNvPr id="87044" name="Group 4">
              <a:extLst>
                <a:ext uri="{FF2B5EF4-FFF2-40B4-BE49-F238E27FC236}">
                  <a16:creationId xmlns:a16="http://schemas.microsoft.com/office/drawing/2014/main" id="{986F74ED-6D1F-478C-81BE-A582B13FA3EA}"/>
                </a:ext>
              </a:extLst>
            </p:cNvPr>
            <p:cNvGrpSpPr>
              <a:grpSpLocks/>
            </p:cNvGrpSpPr>
            <p:nvPr/>
          </p:nvGrpSpPr>
          <p:grpSpPr bwMode="auto">
            <a:xfrm>
              <a:off x="1296" y="1968"/>
              <a:ext cx="1536" cy="257"/>
              <a:chOff x="3648" y="1968"/>
              <a:chExt cx="1536" cy="257"/>
            </a:xfrm>
          </p:grpSpPr>
          <p:sp>
            <p:nvSpPr>
              <p:cNvPr id="87045" name="Text Box 5">
                <a:extLst>
                  <a:ext uri="{FF2B5EF4-FFF2-40B4-BE49-F238E27FC236}">
                    <a16:creationId xmlns:a16="http://schemas.microsoft.com/office/drawing/2014/main" id="{2E462ED6-6872-4658-9C83-6AB3B34B2BB9}"/>
                  </a:ext>
                </a:extLst>
              </p:cNvPr>
              <p:cNvSpPr txBox="1">
                <a:spLocks noChangeArrowheads="1"/>
              </p:cNvSpPr>
              <p:nvPr/>
            </p:nvSpPr>
            <p:spPr bwMode="auto">
              <a:xfrm>
                <a:off x="3648" y="1968"/>
                <a:ext cx="153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baseline="-25000">
                    <a:latin typeface="Courier New" panose="02070309020205020404" pitchFamily="49" charset="0"/>
                  </a:rPr>
                  <a:t>1</a:t>
                </a:r>
                <a:r>
                  <a:rPr lang="en-US" altLang="en-US" sz="1200" b="1" baseline="-25000">
                    <a:latin typeface="Arial" panose="020B0604020202020204" pitchFamily="34" charset="0"/>
                  </a:rPr>
                  <a:t> </a:t>
                </a:r>
                <a:r>
                  <a:rPr lang="en-US" altLang="en-US" sz="1200" b="1">
                    <a:latin typeface="Symbol" panose="05050102010706020507" pitchFamily="18" charset="2"/>
                  </a:rPr>
                  <a:t>Ù</a:t>
                </a:r>
                <a:r>
                  <a:rPr lang="en-US" altLang="en-US" sz="1200">
                    <a:latin typeface="Arial" panose="020B0604020202020204" pitchFamily="34" charset="0"/>
                  </a:rPr>
                  <a:t> </a:t>
                </a:r>
                <a:r>
                  <a:rPr lang="en-US" altLang="en-US" sz="1200" b="1" i="1">
                    <a:latin typeface="Courier New" panose="02070309020205020404" pitchFamily="49" charset="0"/>
                  </a:rPr>
                  <a:t>α</a:t>
                </a:r>
                <a:r>
                  <a:rPr lang="en-US" altLang="en-US" sz="1200" b="1" baseline="-25000">
                    <a:latin typeface="Courier New" panose="02070309020205020404" pitchFamily="49" charset="0"/>
                  </a:rPr>
                  <a:t>2</a:t>
                </a:r>
                <a:r>
                  <a:rPr lang="en-US" altLang="en-US" sz="1200" b="1" baseline="-25000">
                    <a:latin typeface="Arial" panose="020B0604020202020204" pitchFamily="34" charset="0"/>
                  </a:rPr>
                  <a:t> </a:t>
                </a:r>
                <a:r>
                  <a:rPr lang="en-US" altLang="en-US" sz="1200" b="1">
                    <a:latin typeface="Symbol" panose="05050102010706020507" pitchFamily="18" charset="2"/>
                  </a:rPr>
                  <a:t>Ù</a:t>
                </a:r>
                <a:r>
                  <a:rPr lang="en-US" altLang="en-US" sz="1200" b="1" i="1" baseline="-25000">
                    <a:latin typeface="Arial" panose="020B0604020202020204" pitchFamily="34" charset="0"/>
                  </a:rPr>
                  <a:t> </a:t>
                </a:r>
                <a:r>
                  <a:rPr lang="en-US" altLang="en-US" sz="1200">
                    <a:latin typeface="Arial" panose="020B0604020202020204" pitchFamily="34" charset="0"/>
                  </a:rPr>
                  <a:t>…</a:t>
                </a:r>
                <a:r>
                  <a:rPr lang="en-US" altLang="en-US" sz="1200" b="1" i="1" baseline="-25000">
                    <a:latin typeface="Arial" panose="020B0604020202020204" pitchFamily="34" charset="0"/>
                  </a:rPr>
                  <a:t> </a:t>
                </a:r>
                <a:r>
                  <a:rPr lang="en-US" altLang="en-US" sz="1200" b="1">
                    <a:latin typeface="Symbol" panose="05050102010706020507" pitchFamily="18" charset="2"/>
                  </a:rPr>
                  <a:t>Ù</a:t>
                </a:r>
                <a:r>
                  <a:rPr lang="en-US" altLang="en-US" sz="1200" b="1" i="1" baseline="-25000">
                    <a:latin typeface="Arial" panose="020B0604020202020204" pitchFamily="34" charset="0"/>
                  </a:rPr>
                  <a:t> </a:t>
                </a:r>
                <a:r>
                  <a:rPr lang="en-US" altLang="en-US" sz="1200" b="1" i="1">
                    <a:latin typeface="Courier New" panose="02070309020205020404" pitchFamily="49" charset="0"/>
                  </a:rPr>
                  <a:t>α</a:t>
                </a:r>
                <a:r>
                  <a:rPr lang="en-US" altLang="en-US" sz="1200" b="1" baseline="-25000">
                    <a:latin typeface="Courier New" panose="02070309020205020404" pitchFamily="49" charset="0"/>
                  </a:rPr>
                  <a:t>n</a:t>
                </a:r>
              </a:p>
            </p:txBody>
          </p:sp>
          <p:sp>
            <p:nvSpPr>
              <p:cNvPr id="87046" name="Line 6">
                <a:extLst>
                  <a:ext uri="{FF2B5EF4-FFF2-40B4-BE49-F238E27FC236}">
                    <a16:creationId xmlns:a16="http://schemas.microsoft.com/office/drawing/2014/main" id="{B088F4A5-7E43-477E-933C-66AF17BBA11C}"/>
                  </a:ext>
                </a:extLst>
              </p:cNvPr>
              <p:cNvSpPr>
                <a:spLocks noChangeShapeType="1"/>
              </p:cNvSpPr>
              <p:nvPr/>
            </p:nvSpPr>
            <p:spPr bwMode="auto">
              <a:xfrm>
                <a:off x="3648" y="2208"/>
                <a:ext cx="1536" cy="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7047" name="Text Box 7">
              <a:extLst>
                <a:ext uri="{FF2B5EF4-FFF2-40B4-BE49-F238E27FC236}">
                  <a16:creationId xmlns:a16="http://schemas.microsoft.com/office/drawing/2014/main" id="{2EC2E130-E240-4D08-AEB4-65795082E5D8}"/>
                </a:ext>
              </a:extLst>
            </p:cNvPr>
            <p:cNvSpPr txBox="1">
              <a:spLocks noChangeArrowheads="1"/>
            </p:cNvSpPr>
            <p:nvPr/>
          </p:nvSpPr>
          <p:spPr bwMode="auto">
            <a:xfrm>
              <a:off x="1296" y="2161"/>
              <a:ext cx="153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baseline="-25000">
                  <a:latin typeface="Courier New" panose="02070309020205020404" pitchFamily="49" charset="0"/>
                </a:rPr>
                <a:t>i</a:t>
              </a:r>
            </a:p>
          </p:txBody>
        </p:sp>
      </p:grpSp>
      <p:grpSp>
        <p:nvGrpSpPr>
          <p:cNvPr id="87048" name="Group 8">
            <a:extLst>
              <a:ext uri="{FF2B5EF4-FFF2-40B4-BE49-F238E27FC236}">
                <a16:creationId xmlns:a16="http://schemas.microsoft.com/office/drawing/2014/main" id="{1FCBD777-8337-4918-B044-4905ADCD9612}"/>
              </a:ext>
            </a:extLst>
          </p:cNvPr>
          <p:cNvGrpSpPr>
            <a:grpSpLocks/>
          </p:cNvGrpSpPr>
          <p:nvPr/>
        </p:nvGrpSpPr>
        <p:grpSpPr bwMode="auto">
          <a:xfrm>
            <a:off x="3733800" y="2895600"/>
            <a:ext cx="1371600" cy="481013"/>
            <a:chOff x="1296" y="2448"/>
            <a:chExt cx="1536" cy="449"/>
          </a:xfrm>
        </p:grpSpPr>
        <p:grpSp>
          <p:nvGrpSpPr>
            <p:cNvPr id="87049" name="Group 9">
              <a:extLst>
                <a:ext uri="{FF2B5EF4-FFF2-40B4-BE49-F238E27FC236}">
                  <a16:creationId xmlns:a16="http://schemas.microsoft.com/office/drawing/2014/main" id="{8A64B0C3-94A8-4C23-AFF1-42474537C8F9}"/>
                </a:ext>
              </a:extLst>
            </p:cNvPr>
            <p:cNvGrpSpPr>
              <a:grpSpLocks/>
            </p:cNvGrpSpPr>
            <p:nvPr/>
          </p:nvGrpSpPr>
          <p:grpSpPr bwMode="auto">
            <a:xfrm>
              <a:off x="1296" y="2448"/>
              <a:ext cx="1536" cy="256"/>
              <a:chOff x="3648" y="2400"/>
              <a:chExt cx="1536" cy="256"/>
            </a:xfrm>
          </p:grpSpPr>
          <p:sp>
            <p:nvSpPr>
              <p:cNvPr id="87050" name="Text Box 10">
                <a:extLst>
                  <a:ext uri="{FF2B5EF4-FFF2-40B4-BE49-F238E27FC236}">
                    <a16:creationId xmlns:a16="http://schemas.microsoft.com/office/drawing/2014/main" id="{C22A5B3A-FE7C-4A49-AC67-47E68E86D4DC}"/>
                  </a:ext>
                </a:extLst>
              </p:cNvPr>
              <p:cNvSpPr txBox="1">
                <a:spLocks noChangeArrowheads="1"/>
              </p:cNvSpPr>
              <p:nvPr/>
            </p:nvSpPr>
            <p:spPr bwMode="auto">
              <a:xfrm>
                <a:off x="3648" y="2400"/>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baseline="-25000">
                    <a:latin typeface="Courier New" panose="02070309020205020404" pitchFamily="49" charset="0"/>
                  </a:rPr>
                  <a:t>1</a:t>
                </a:r>
                <a:r>
                  <a:rPr lang="en-US" altLang="en-US" sz="1200">
                    <a:latin typeface="Arial" panose="020B0604020202020204" pitchFamily="34" charset="0"/>
                  </a:rPr>
                  <a:t>, </a:t>
                </a:r>
                <a:r>
                  <a:rPr lang="en-US" altLang="en-US" sz="1200" b="1" i="1">
                    <a:latin typeface="Courier New" panose="02070309020205020404" pitchFamily="49" charset="0"/>
                  </a:rPr>
                  <a:t>α</a:t>
                </a:r>
                <a:r>
                  <a:rPr lang="en-US" altLang="en-US" sz="1200" b="1" baseline="-25000">
                    <a:latin typeface="Courier New" panose="02070309020205020404" pitchFamily="49" charset="0"/>
                  </a:rPr>
                  <a:t>2</a:t>
                </a:r>
                <a:r>
                  <a:rPr lang="en-US" altLang="en-US" sz="1200">
                    <a:latin typeface="Arial" panose="020B0604020202020204" pitchFamily="34" charset="0"/>
                  </a:rPr>
                  <a:t>,</a:t>
                </a:r>
                <a:r>
                  <a:rPr lang="en-US" altLang="en-US" sz="1200" b="1" i="1" baseline="-25000">
                    <a:latin typeface="Arial" panose="020B0604020202020204" pitchFamily="34" charset="0"/>
                  </a:rPr>
                  <a:t> </a:t>
                </a:r>
                <a:r>
                  <a:rPr lang="en-US" altLang="en-US" sz="1200">
                    <a:latin typeface="Arial" panose="020B0604020202020204" pitchFamily="34" charset="0"/>
                  </a:rPr>
                  <a:t>… ,</a:t>
                </a:r>
                <a:r>
                  <a:rPr lang="en-US" altLang="en-US" sz="1200" b="1" i="1" baseline="-25000">
                    <a:latin typeface="Arial" panose="020B0604020202020204" pitchFamily="34" charset="0"/>
                  </a:rPr>
                  <a:t> </a:t>
                </a:r>
                <a:r>
                  <a:rPr lang="en-US" altLang="en-US" sz="1200" b="1" i="1">
                    <a:latin typeface="Courier New" panose="02070309020205020404" pitchFamily="49" charset="0"/>
                  </a:rPr>
                  <a:t>α</a:t>
                </a:r>
                <a:r>
                  <a:rPr lang="en-US" altLang="en-US" sz="1200" b="1" baseline="-25000">
                    <a:latin typeface="Courier New" panose="02070309020205020404" pitchFamily="49" charset="0"/>
                  </a:rPr>
                  <a:t>n</a:t>
                </a:r>
              </a:p>
            </p:txBody>
          </p:sp>
          <p:sp>
            <p:nvSpPr>
              <p:cNvPr id="87051" name="Line 11">
                <a:extLst>
                  <a:ext uri="{FF2B5EF4-FFF2-40B4-BE49-F238E27FC236}">
                    <a16:creationId xmlns:a16="http://schemas.microsoft.com/office/drawing/2014/main" id="{F170F588-341C-4BEE-8168-0844E91CEEF7}"/>
                  </a:ext>
                </a:extLst>
              </p:cNvPr>
              <p:cNvSpPr>
                <a:spLocks noChangeShapeType="1"/>
              </p:cNvSpPr>
              <p:nvPr/>
            </p:nvSpPr>
            <p:spPr bwMode="auto">
              <a:xfrm>
                <a:off x="3648" y="2640"/>
                <a:ext cx="1536" cy="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7052" name="Text Box 12">
              <a:extLst>
                <a:ext uri="{FF2B5EF4-FFF2-40B4-BE49-F238E27FC236}">
                  <a16:creationId xmlns:a16="http://schemas.microsoft.com/office/drawing/2014/main" id="{6945723D-DD76-4B0A-BF1C-EF1A68482FD4}"/>
                </a:ext>
              </a:extLst>
            </p:cNvPr>
            <p:cNvSpPr txBox="1">
              <a:spLocks noChangeArrowheads="1"/>
            </p:cNvSpPr>
            <p:nvPr/>
          </p:nvSpPr>
          <p:spPr bwMode="auto">
            <a:xfrm>
              <a:off x="1296" y="2641"/>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baseline="-25000">
                  <a:latin typeface="Courier New" panose="02070309020205020404" pitchFamily="49" charset="0"/>
                </a:rPr>
                <a:t>1</a:t>
              </a:r>
              <a:r>
                <a:rPr lang="en-US" altLang="en-US" sz="1200" b="1" baseline="-25000">
                  <a:latin typeface="Arial" panose="020B0604020202020204" pitchFamily="34" charset="0"/>
                </a:rPr>
                <a:t> </a:t>
              </a:r>
              <a:r>
                <a:rPr lang="en-US" altLang="en-US" sz="1200" b="1">
                  <a:latin typeface="Symbol" panose="05050102010706020507" pitchFamily="18" charset="2"/>
                </a:rPr>
                <a:t>Ù</a:t>
              </a:r>
              <a:r>
                <a:rPr lang="en-US" altLang="en-US" sz="1200">
                  <a:latin typeface="Arial" panose="020B0604020202020204" pitchFamily="34" charset="0"/>
                </a:rPr>
                <a:t> </a:t>
              </a:r>
              <a:r>
                <a:rPr lang="en-US" altLang="en-US" sz="1200" b="1" i="1">
                  <a:latin typeface="Courier New" panose="02070309020205020404" pitchFamily="49" charset="0"/>
                </a:rPr>
                <a:t>α</a:t>
              </a:r>
              <a:r>
                <a:rPr lang="en-US" altLang="en-US" sz="1200" b="1" baseline="-25000">
                  <a:latin typeface="Courier New" panose="02070309020205020404" pitchFamily="49" charset="0"/>
                </a:rPr>
                <a:t>2</a:t>
              </a:r>
              <a:r>
                <a:rPr lang="en-US" altLang="en-US" sz="1200" b="1" baseline="-25000">
                  <a:latin typeface="Arial" panose="020B0604020202020204" pitchFamily="34" charset="0"/>
                </a:rPr>
                <a:t> </a:t>
              </a:r>
              <a:r>
                <a:rPr lang="en-US" altLang="en-US" sz="1200" b="1">
                  <a:latin typeface="Symbol" panose="05050102010706020507" pitchFamily="18" charset="2"/>
                </a:rPr>
                <a:t>Ù</a:t>
              </a:r>
              <a:r>
                <a:rPr lang="en-US" altLang="en-US" sz="1200" b="1" i="1" baseline="-25000">
                  <a:latin typeface="Arial" panose="020B0604020202020204" pitchFamily="34" charset="0"/>
                </a:rPr>
                <a:t> </a:t>
              </a:r>
              <a:r>
                <a:rPr lang="en-US" altLang="en-US" sz="1200">
                  <a:latin typeface="Arial" panose="020B0604020202020204" pitchFamily="34" charset="0"/>
                </a:rPr>
                <a:t>…</a:t>
              </a:r>
              <a:r>
                <a:rPr lang="en-US" altLang="en-US" sz="1200" b="1" i="1" baseline="-25000">
                  <a:latin typeface="Arial" panose="020B0604020202020204" pitchFamily="34" charset="0"/>
                </a:rPr>
                <a:t> </a:t>
              </a:r>
              <a:r>
                <a:rPr lang="en-US" altLang="en-US" sz="1200" b="1">
                  <a:latin typeface="Symbol" panose="05050102010706020507" pitchFamily="18" charset="2"/>
                </a:rPr>
                <a:t>Ù</a:t>
              </a:r>
              <a:r>
                <a:rPr lang="en-US" altLang="en-US" sz="1200" b="1" i="1" baseline="-25000">
                  <a:latin typeface="Arial" panose="020B0604020202020204" pitchFamily="34" charset="0"/>
                </a:rPr>
                <a:t> </a:t>
              </a:r>
              <a:r>
                <a:rPr lang="en-US" altLang="en-US" sz="1200" b="1" i="1">
                  <a:latin typeface="Courier New" panose="02070309020205020404" pitchFamily="49" charset="0"/>
                </a:rPr>
                <a:t>α</a:t>
              </a:r>
              <a:r>
                <a:rPr lang="en-US" altLang="en-US" sz="1200" b="1" baseline="-25000">
                  <a:latin typeface="Courier New" panose="02070309020205020404" pitchFamily="49" charset="0"/>
                </a:rPr>
                <a:t>n</a:t>
              </a:r>
            </a:p>
          </p:txBody>
        </p:sp>
      </p:grpSp>
      <p:grpSp>
        <p:nvGrpSpPr>
          <p:cNvPr id="87053" name="Group 13">
            <a:extLst>
              <a:ext uri="{FF2B5EF4-FFF2-40B4-BE49-F238E27FC236}">
                <a16:creationId xmlns:a16="http://schemas.microsoft.com/office/drawing/2014/main" id="{BD3E4100-1D33-47AC-AEC6-64E5D22E9280}"/>
              </a:ext>
            </a:extLst>
          </p:cNvPr>
          <p:cNvGrpSpPr>
            <a:grpSpLocks/>
          </p:cNvGrpSpPr>
          <p:nvPr/>
        </p:nvGrpSpPr>
        <p:grpSpPr bwMode="auto">
          <a:xfrm>
            <a:off x="3733800" y="3505200"/>
            <a:ext cx="1371600" cy="481013"/>
            <a:chOff x="1296" y="2928"/>
            <a:chExt cx="1536" cy="449"/>
          </a:xfrm>
        </p:grpSpPr>
        <p:grpSp>
          <p:nvGrpSpPr>
            <p:cNvPr id="87054" name="Group 14">
              <a:extLst>
                <a:ext uri="{FF2B5EF4-FFF2-40B4-BE49-F238E27FC236}">
                  <a16:creationId xmlns:a16="http://schemas.microsoft.com/office/drawing/2014/main" id="{9F209551-BF95-434B-A780-F795AE3878E2}"/>
                </a:ext>
              </a:extLst>
            </p:cNvPr>
            <p:cNvGrpSpPr>
              <a:grpSpLocks/>
            </p:cNvGrpSpPr>
            <p:nvPr/>
          </p:nvGrpSpPr>
          <p:grpSpPr bwMode="auto">
            <a:xfrm>
              <a:off x="1296" y="2928"/>
              <a:ext cx="1536" cy="256"/>
              <a:chOff x="3648" y="2832"/>
              <a:chExt cx="1536" cy="256"/>
            </a:xfrm>
          </p:grpSpPr>
          <p:sp>
            <p:nvSpPr>
              <p:cNvPr id="87055" name="Text Box 15">
                <a:extLst>
                  <a:ext uri="{FF2B5EF4-FFF2-40B4-BE49-F238E27FC236}">
                    <a16:creationId xmlns:a16="http://schemas.microsoft.com/office/drawing/2014/main" id="{E9EB417D-1C7A-410F-9A32-CFF9F5BD32AD}"/>
                  </a:ext>
                </a:extLst>
              </p:cNvPr>
              <p:cNvSpPr txBox="1">
                <a:spLocks noChangeArrowheads="1"/>
              </p:cNvSpPr>
              <p:nvPr/>
            </p:nvSpPr>
            <p:spPr bwMode="auto">
              <a:xfrm>
                <a:off x="3648" y="2832"/>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baseline="-25000">
                    <a:latin typeface="Courier New" panose="02070309020205020404" pitchFamily="49" charset="0"/>
                  </a:rPr>
                  <a:t>i</a:t>
                </a:r>
              </a:p>
            </p:txBody>
          </p:sp>
          <p:sp>
            <p:nvSpPr>
              <p:cNvPr id="87056" name="Line 16">
                <a:extLst>
                  <a:ext uri="{FF2B5EF4-FFF2-40B4-BE49-F238E27FC236}">
                    <a16:creationId xmlns:a16="http://schemas.microsoft.com/office/drawing/2014/main" id="{221BFB59-1625-4002-B81B-3CE1E1540830}"/>
                  </a:ext>
                </a:extLst>
              </p:cNvPr>
              <p:cNvSpPr>
                <a:spLocks noChangeShapeType="1"/>
              </p:cNvSpPr>
              <p:nvPr/>
            </p:nvSpPr>
            <p:spPr bwMode="auto">
              <a:xfrm>
                <a:off x="3648" y="3072"/>
                <a:ext cx="1536" cy="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7057" name="Text Box 17">
              <a:extLst>
                <a:ext uri="{FF2B5EF4-FFF2-40B4-BE49-F238E27FC236}">
                  <a16:creationId xmlns:a16="http://schemas.microsoft.com/office/drawing/2014/main" id="{31C5C49D-2A10-4F01-B458-627B7108E681}"/>
                </a:ext>
              </a:extLst>
            </p:cNvPr>
            <p:cNvSpPr txBox="1">
              <a:spLocks noChangeArrowheads="1"/>
            </p:cNvSpPr>
            <p:nvPr/>
          </p:nvSpPr>
          <p:spPr bwMode="auto">
            <a:xfrm>
              <a:off x="1296" y="3121"/>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baseline="-25000">
                  <a:latin typeface="Courier New" panose="02070309020205020404" pitchFamily="49" charset="0"/>
                </a:rPr>
                <a:t>1</a:t>
              </a:r>
              <a:r>
                <a:rPr lang="en-US" altLang="en-US" sz="1200" b="1" baseline="-25000">
                  <a:latin typeface="Arial" panose="020B0604020202020204" pitchFamily="34" charset="0"/>
                </a:rPr>
                <a:t> </a:t>
              </a:r>
              <a:r>
                <a:rPr lang="en-US" altLang="en-US" sz="1200" b="1">
                  <a:latin typeface="Symbol" panose="05050102010706020507" pitchFamily="18" charset="2"/>
                </a:rPr>
                <a:t>Ú</a:t>
              </a:r>
              <a:r>
                <a:rPr lang="en-US" altLang="en-US" sz="1200">
                  <a:latin typeface="Arial" panose="020B0604020202020204" pitchFamily="34" charset="0"/>
                </a:rPr>
                <a:t> </a:t>
              </a:r>
              <a:r>
                <a:rPr lang="en-US" altLang="en-US" sz="1200" b="1" i="1">
                  <a:latin typeface="Courier New" panose="02070309020205020404" pitchFamily="49" charset="0"/>
                </a:rPr>
                <a:t>α</a:t>
              </a:r>
              <a:r>
                <a:rPr lang="en-US" altLang="en-US" sz="1200" b="1" baseline="-25000">
                  <a:latin typeface="Courier New" panose="02070309020205020404" pitchFamily="49" charset="0"/>
                </a:rPr>
                <a:t>2</a:t>
              </a:r>
              <a:r>
                <a:rPr lang="en-US" altLang="en-US" sz="1200" b="1" baseline="-25000">
                  <a:latin typeface="Arial" panose="020B0604020202020204" pitchFamily="34" charset="0"/>
                </a:rPr>
                <a:t> </a:t>
              </a:r>
              <a:r>
                <a:rPr lang="en-US" altLang="en-US" sz="1200" b="1">
                  <a:latin typeface="Symbol" panose="05050102010706020507" pitchFamily="18" charset="2"/>
                </a:rPr>
                <a:t>Ú</a:t>
              </a:r>
              <a:r>
                <a:rPr lang="en-US" altLang="en-US" sz="1200" b="1" i="1" baseline="-25000">
                  <a:latin typeface="Arial" panose="020B0604020202020204" pitchFamily="34" charset="0"/>
                </a:rPr>
                <a:t> </a:t>
              </a:r>
              <a:r>
                <a:rPr lang="en-US" altLang="en-US" sz="1200">
                  <a:latin typeface="Arial" panose="020B0604020202020204" pitchFamily="34" charset="0"/>
                </a:rPr>
                <a:t>…</a:t>
              </a:r>
              <a:r>
                <a:rPr lang="en-US" altLang="en-US" sz="1200" b="1" i="1" baseline="-25000">
                  <a:latin typeface="Arial" panose="020B0604020202020204" pitchFamily="34" charset="0"/>
                </a:rPr>
                <a:t> </a:t>
              </a:r>
              <a:r>
                <a:rPr lang="en-US" altLang="en-US" sz="1200" b="1">
                  <a:latin typeface="Symbol" panose="05050102010706020507" pitchFamily="18" charset="2"/>
                </a:rPr>
                <a:t>Ú</a:t>
              </a:r>
              <a:r>
                <a:rPr lang="en-US" altLang="en-US" sz="1200" b="1" i="1" baseline="-25000">
                  <a:latin typeface="Arial" panose="020B0604020202020204" pitchFamily="34" charset="0"/>
                </a:rPr>
                <a:t> </a:t>
              </a:r>
              <a:r>
                <a:rPr lang="en-US" altLang="en-US" sz="1200" b="1" i="1">
                  <a:latin typeface="Courier New" panose="02070309020205020404" pitchFamily="49" charset="0"/>
                </a:rPr>
                <a:t>α</a:t>
              </a:r>
              <a:r>
                <a:rPr lang="en-US" altLang="en-US" sz="1200" b="1" baseline="-25000">
                  <a:latin typeface="Courier New" panose="02070309020205020404" pitchFamily="49" charset="0"/>
                </a:rPr>
                <a:t>n</a:t>
              </a:r>
            </a:p>
          </p:txBody>
        </p:sp>
      </p:grpSp>
      <p:grpSp>
        <p:nvGrpSpPr>
          <p:cNvPr id="87058" name="Group 18">
            <a:extLst>
              <a:ext uri="{FF2B5EF4-FFF2-40B4-BE49-F238E27FC236}">
                <a16:creationId xmlns:a16="http://schemas.microsoft.com/office/drawing/2014/main" id="{57E159D2-0A7A-4EEB-849A-BB55E9B52E8A}"/>
              </a:ext>
            </a:extLst>
          </p:cNvPr>
          <p:cNvGrpSpPr>
            <a:grpSpLocks/>
          </p:cNvGrpSpPr>
          <p:nvPr/>
        </p:nvGrpSpPr>
        <p:grpSpPr bwMode="auto">
          <a:xfrm>
            <a:off x="3733800" y="4243388"/>
            <a:ext cx="1371600" cy="481012"/>
            <a:chOff x="1296" y="3446"/>
            <a:chExt cx="1536" cy="449"/>
          </a:xfrm>
        </p:grpSpPr>
        <p:grpSp>
          <p:nvGrpSpPr>
            <p:cNvPr id="87059" name="Group 19">
              <a:extLst>
                <a:ext uri="{FF2B5EF4-FFF2-40B4-BE49-F238E27FC236}">
                  <a16:creationId xmlns:a16="http://schemas.microsoft.com/office/drawing/2014/main" id="{A8F6A7E5-9AA5-4203-BACC-8AF1D36B35A8}"/>
                </a:ext>
              </a:extLst>
            </p:cNvPr>
            <p:cNvGrpSpPr>
              <a:grpSpLocks/>
            </p:cNvGrpSpPr>
            <p:nvPr/>
          </p:nvGrpSpPr>
          <p:grpSpPr bwMode="auto">
            <a:xfrm>
              <a:off x="1296" y="3446"/>
              <a:ext cx="1536" cy="256"/>
              <a:chOff x="3648" y="3312"/>
              <a:chExt cx="1536" cy="256"/>
            </a:xfrm>
          </p:grpSpPr>
          <p:sp>
            <p:nvSpPr>
              <p:cNvPr id="87060" name="Text Box 20">
                <a:extLst>
                  <a:ext uri="{FF2B5EF4-FFF2-40B4-BE49-F238E27FC236}">
                    <a16:creationId xmlns:a16="http://schemas.microsoft.com/office/drawing/2014/main" id="{EE8C825A-1835-44AB-A2C2-8222C9FD020E}"/>
                  </a:ext>
                </a:extLst>
              </p:cNvPr>
              <p:cNvSpPr txBox="1">
                <a:spLocks noChangeArrowheads="1"/>
              </p:cNvSpPr>
              <p:nvPr/>
            </p:nvSpPr>
            <p:spPr bwMode="auto">
              <a:xfrm>
                <a:off x="3648" y="3312"/>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a:latin typeface="Symbol" panose="05050102010706020507" pitchFamily="18" charset="2"/>
                  </a:rPr>
                  <a:t>Ø Ø</a:t>
                </a:r>
                <a:r>
                  <a:rPr lang="en-US" altLang="en-US" sz="1200" b="1" i="1">
                    <a:latin typeface="Courier New" panose="02070309020205020404" pitchFamily="49" charset="0"/>
                  </a:rPr>
                  <a:t>α</a:t>
                </a:r>
              </a:p>
            </p:txBody>
          </p:sp>
          <p:sp>
            <p:nvSpPr>
              <p:cNvPr id="87061" name="Line 21">
                <a:extLst>
                  <a:ext uri="{FF2B5EF4-FFF2-40B4-BE49-F238E27FC236}">
                    <a16:creationId xmlns:a16="http://schemas.microsoft.com/office/drawing/2014/main" id="{117D5941-42D1-46C7-BF11-2C30147B3565}"/>
                  </a:ext>
                </a:extLst>
              </p:cNvPr>
              <p:cNvSpPr>
                <a:spLocks noChangeShapeType="1"/>
              </p:cNvSpPr>
              <p:nvPr/>
            </p:nvSpPr>
            <p:spPr bwMode="auto">
              <a:xfrm>
                <a:off x="3648" y="3552"/>
                <a:ext cx="1536" cy="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7062" name="Text Box 22">
              <a:extLst>
                <a:ext uri="{FF2B5EF4-FFF2-40B4-BE49-F238E27FC236}">
                  <a16:creationId xmlns:a16="http://schemas.microsoft.com/office/drawing/2014/main" id="{D30B3A5E-025B-48BE-B0AB-0B63DA269BA4}"/>
                </a:ext>
              </a:extLst>
            </p:cNvPr>
            <p:cNvSpPr txBox="1">
              <a:spLocks noChangeArrowheads="1"/>
            </p:cNvSpPr>
            <p:nvPr/>
          </p:nvSpPr>
          <p:spPr bwMode="auto">
            <a:xfrm>
              <a:off x="1296" y="3639"/>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p>
          </p:txBody>
        </p:sp>
      </p:grpSp>
      <p:grpSp>
        <p:nvGrpSpPr>
          <p:cNvPr id="87063" name="Group 23">
            <a:extLst>
              <a:ext uri="{FF2B5EF4-FFF2-40B4-BE49-F238E27FC236}">
                <a16:creationId xmlns:a16="http://schemas.microsoft.com/office/drawing/2014/main" id="{3CC8CEB9-ADEA-46BA-8C68-AE486EDC7590}"/>
              </a:ext>
            </a:extLst>
          </p:cNvPr>
          <p:cNvGrpSpPr>
            <a:grpSpLocks/>
          </p:cNvGrpSpPr>
          <p:nvPr/>
        </p:nvGrpSpPr>
        <p:grpSpPr bwMode="auto">
          <a:xfrm>
            <a:off x="3733800" y="1752600"/>
            <a:ext cx="1371600" cy="481013"/>
            <a:chOff x="1296" y="1344"/>
            <a:chExt cx="1536" cy="449"/>
          </a:xfrm>
        </p:grpSpPr>
        <p:grpSp>
          <p:nvGrpSpPr>
            <p:cNvPr id="87064" name="Group 24">
              <a:extLst>
                <a:ext uri="{FF2B5EF4-FFF2-40B4-BE49-F238E27FC236}">
                  <a16:creationId xmlns:a16="http://schemas.microsoft.com/office/drawing/2014/main" id="{5CFFD67C-4640-4492-96B9-24DD8D308054}"/>
                </a:ext>
              </a:extLst>
            </p:cNvPr>
            <p:cNvGrpSpPr>
              <a:grpSpLocks/>
            </p:cNvGrpSpPr>
            <p:nvPr/>
          </p:nvGrpSpPr>
          <p:grpSpPr bwMode="auto">
            <a:xfrm>
              <a:off x="1296" y="1344"/>
              <a:ext cx="1536" cy="256"/>
              <a:chOff x="3648" y="1536"/>
              <a:chExt cx="1536" cy="256"/>
            </a:xfrm>
          </p:grpSpPr>
          <p:sp>
            <p:nvSpPr>
              <p:cNvPr id="87065" name="Text Box 25">
                <a:extLst>
                  <a:ext uri="{FF2B5EF4-FFF2-40B4-BE49-F238E27FC236}">
                    <a16:creationId xmlns:a16="http://schemas.microsoft.com/office/drawing/2014/main" id="{F867B187-3CBD-40B2-AD24-BF9763B73B70}"/>
                  </a:ext>
                </a:extLst>
              </p:cNvPr>
              <p:cNvSpPr txBox="1">
                <a:spLocks noChangeArrowheads="1"/>
              </p:cNvSpPr>
              <p:nvPr/>
            </p:nvSpPr>
            <p:spPr bwMode="auto">
              <a:xfrm>
                <a:off x="3648" y="1536"/>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a:latin typeface="Symbol" panose="05050102010706020507" pitchFamily="18" charset="2"/>
                  </a:rPr>
                  <a:t> Þ </a:t>
                </a:r>
                <a:r>
                  <a:rPr lang="en-US" altLang="en-US" sz="1200" b="1" i="1">
                    <a:latin typeface="Palatino" pitchFamily="2" charset="0"/>
                  </a:rPr>
                  <a:t>β,  </a:t>
                </a:r>
                <a:r>
                  <a:rPr lang="en-US" altLang="en-US" sz="1200" b="1" i="1">
                    <a:latin typeface="Courier New" panose="02070309020205020404" pitchFamily="49" charset="0"/>
                  </a:rPr>
                  <a:t>α</a:t>
                </a:r>
              </a:p>
            </p:txBody>
          </p:sp>
          <p:sp>
            <p:nvSpPr>
              <p:cNvPr id="87066" name="Line 26">
                <a:extLst>
                  <a:ext uri="{FF2B5EF4-FFF2-40B4-BE49-F238E27FC236}">
                    <a16:creationId xmlns:a16="http://schemas.microsoft.com/office/drawing/2014/main" id="{61609F2D-29CB-4319-81B8-FC184E912D83}"/>
                  </a:ext>
                </a:extLst>
              </p:cNvPr>
              <p:cNvSpPr>
                <a:spLocks noChangeShapeType="1"/>
              </p:cNvSpPr>
              <p:nvPr/>
            </p:nvSpPr>
            <p:spPr bwMode="auto">
              <a:xfrm>
                <a:off x="3648" y="1776"/>
                <a:ext cx="1536" cy="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7067" name="Text Box 27">
              <a:extLst>
                <a:ext uri="{FF2B5EF4-FFF2-40B4-BE49-F238E27FC236}">
                  <a16:creationId xmlns:a16="http://schemas.microsoft.com/office/drawing/2014/main" id="{C4CF46A5-2027-44D6-8874-6B575CAE4856}"/>
                </a:ext>
              </a:extLst>
            </p:cNvPr>
            <p:cNvSpPr txBox="1">
              <a:spLocks noChangeArrowheads="1"/>
            </p:cNvSpPr>
            <p:nvPr/>
          </p:nvSpPr>
          <p:spPr bwMode="auto">
            <a:xfrm>
              <a:off x="1296" y="1537"/>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Palatino" pitchFamily="2" charset="0"/>
                </a:rPr>
                <a:t>β</a:t>
              </a:r>
              <a:endParaRPr lang="en-US" altLang="en-US" sz="1200">
                <a:latin typeface="Times New Roman" panose="02020603050405020304" pitchFamily="18" charset="0"/>
              </a:endParaRPr>
            </a:p>
          </p:txBody>
        </p:sp>
      </p:grpSp>
      <p:grpSp>
        <p:nvGrpSpPr>
          <p:cNvPr id="87068" name="Group 28">
            <a:extLst>
              <a:ext uri="{FF2B5EF4-FFF2-40B4-BE49-F238E27FC236}">
                <a16:creationId xmlns:a16="http://schemas.microsoft.com/office/drawing/2014/main" id="{8F335F57-B3DE-489E-AC47-C03495D49681}"/>
              </a:ext>
            </a:extLst>
          </p:cNvPr>
          <p:cNvGrpSpPr>
            <a:grpSpLocks/>
          </p:cNvGrpSpPr>
          <p:nvPr/>
        </p:nvGrpSpPr>
        <p:grpSpPr bwMode="auto">
          <a:xfrm>
            <a:off x="3733800" y="4953000"/>
            <a:ext cx="1371600" cy="481013"/>
            <a:chOff x="3648" y="1200"/>
            <a:chExt cx="1536" cy="449"/>
          </a:xfrm>
        </p:grpSpPr>
        <p:grpSp>
          <p:nvGrpSpPr>
            <p:cNvPr id="87069" name="Group 29">
              <a:extLst>
                <a:ext uri="{FF2B5EF4-FFF2-40B4-BE49-F238E27FC236}">
                  <a16:creationId xmlns:a16="http://schemas.microsoft.com/office/drawing/2014/main" id="{E6299811-8F0E-4611-8034-3BF416B99876}"/>
                </a:ext>
              </a:extLst>
            </p:cNvPr>
            <p:cNvGrpSpPr>
              <a:grpSpLocks/>
            </p:cNvGrpSpPr>
            <p:nvPr/>
          </p:nvGrpSpPr>
          <p:grpSpPr bwMode="auto">
            <a:xfrm>
              <a:off x="3648" y="1200"/>
              <a:ext cx="1536" cy="256"/>
              <a:chOff x="3648" y="1536"/>
              <a:chExt cx="1536" cy="256"/>
            </a:xfrm>
          </p:grpSpPr>
          <p:sp>
            <p:nvSpPr>
              <p:cNvPr id="87070" name="Text Box 30">
                <a:extLst>
                  <a:ext uri="{FF2B5EF4-FFF2-40B4-BE49-F238E27FC236}">
                    <a16:creationId xmlns:a16="http://schemas.microsoft.com/office/drawing/2014/main" id="{DE9EB4F6-7612-497C-819A-990640585FD8}"/>
                  </a:ext>
                </a:extLst>
              </p:cNvPr>
              <p:cNvSpPr txBox="1">
                <a:spLocks noChangeArrowheads="1"/>
              </p:cNvSpPr>
              <p:nvPr/>
            </p:nvSpPr>
            <p:spPr bwMode="auto">
              <a:xfrm>
                <a:off x="3648" y="1536"/>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a:latin typeface="Arial" panose="020B0604020202020204" pitchFamily="34" charset="0"/>
                  </a:rPr>
                  <a:t> </a:t>
                </a:r>
                <a:r>
                  <a:rPr lang="en-US" altLang="en-US" sz="1200" b="1">
                    <a:latin typeface="Symbol" panose="05050102010706020507" pitchFamily="18" charset="2"/>
                  </a:rPr>
                  <a:t>Ú</a:t>
                </a:r>
                <a:r>
                  <a:rPr lang="en-US" altLang="en-US" sz="1200" b="1">
                    <a:latin typeface="Arial" panose="020B0604020202020204" pitchFamily="34" charset="0"/>
                  </a:rPr>
                  <a:t> </a:t>
                </a:r>
                <a:r>
                  <a:rPr lang="en-US" altLang="en-US" sz="1200" b="1" i="1">
                    <a:latin typeface="Palatino" pitchFamily="2" charset="0"/>
                  </a:rPr>
                  <a:t>β, </a:t>
                </a:r>
                <a:r>
                  <a:rPr lang="en-US" altLang="en-US" sz="1200" b="1">
                    <a:latin typeface="Symbol" panose="05050102010706020507" pitchFamily="18" charset="2"/>
                  </a:rPr>
                  <a:t>Ø </a:t>
                </a:r>
                <a:r>
                  <a:rPr lang="en-US" altLang="en-US" sz="1200" b="1" i="1">
                    <a:latin typeface="Palatino" pitchFamily="2" charset="0"/>
                  </a:rPr>
                  <a:t>β</a:t>
                </a:r>
              </a:p>
            </p:txBody>
          </p:sp>
          <p:sp>
            <p:nvSpPr>
              <p:cNvPr id="87071" name="Line 31">
                <a:extLst>
                  <a:ext uri="{FF2B5EF4-FFF2-40B4-BE49-F238E27FC236}">
                    <a16:creationId xmlns:a16="http://schemas.microsoft.com/office/drawing/2014/main" id="{ED5E1DD4-B9CE-46B5-8578-A540F51E9F22}"/>
                  </a:ext>
                </a:extLst>
              </p:cNvPr>
              <p:cNvSpPr>
                <a:spLocks noChangeShapeType="1"/>
              </p:cNvSpPr>
              <p:nvPr/>
            </p:nvSpPr>
            <p:spPr bwMode="auto">
              <a:xfrm>
                <a:off x="3648" y="1776"/>
                <a:ext cx="1536" cy="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7072" name="Text Box 32">
              <a:extLst>
                <a:ext uri="{FF2B5EF4-FFF2-40B4-BE49-F238E27FC236}">
                  <a16:creationId xmlns:a16="http://schemas.microsoft.com/office/drawing/2014/main" id="{A40F2F99-9398-4888-8891-4E69A79CCF58}"/>
                </a:ext>
              </a:extLst>
            </p:cNvPr>
            <p:cNvSpPr txBox="1">
              <a:spLocks noChangeArrowheads="1"/>
            </p:cNvSpPr>
            <p:nvPr/>
          </p:nvSpPr>
          <p:spPr bwMode="auto">
            <a:xfrm>
              <a:off x="3648" y="1393"/>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p>
          </p:txBody>
        </p:sp>
      </p:grpSp>
      <p:grpSp>
        <p:nvGrpSpPr>
          <p:cNvPr id="87073" name="Group 33">
            <a:extLst>
              <a:ext uri="{FF2B5EF4-FFF2-40B4-BE49-F238E27FC236}">
                <a16:creationId xmlns:a16="http://schemas.microsoft.com/office/drawing/2014/main" id="{592F699F-C2D9-4148-9E08-13E94E2131AF}"/>
              </a:ext>
            </a:extLst>
          </p:cNvPr>
          <p:cNvGrpSpPr>
            <a:grpSpLocks/>
          </p:cNvGrpSpPr>
          <p:nvPr/>
        </p:nvGrpSpPr>
        <p:grpSpPr bwMode="auto">
          <a:xfrm>
            <a:off x="3733800" y="5410200"/>
            <a:ext cx="1371600" cy="481013"/>
            <a:chOff x="3648" y="1900"/>
            <a:chExt cx="1536" cy="449"/>
          </a:xfrm>
        </p:grpSpPr>
        <p:grpSp>
          <p:nvGrpSpPr>
            <p:cNvPr id="87074" name="Group 34">
              <a:extLst>
                <a:ext uri="{FF2B5EF4-FFF2-40B4-BE49-F238E27FC236}">
                  <a16:creationId xmlns:a16="http://schemas.microsoft.com/office/drawing/2014/main" id="{DC9CDCB8-98E2-47FF-AE20-DDA558ED0C1B}"/>
                </a:ext>
              </a:extLst>
            </p:cNvPr>
            <p:cNvGrpSpPr>
              <a:grpSpLocks/>
            </p:cNvGrpSpPr>
            <p:nvPr/>
          </p:nvGrpSpPr>
          <p:grpSpPr bwMode="auto">
            <a:xfrm>
              <a:off x="3648" y="1900"/>
              <a:ext cx="1536" cy="256"/>
              <a:chOff x="3648" y="1968"/>
              <a:chExt cx="1536" cy="256"/>
            </a:xfrm>
          </p:grpSpPr>
          <p:sp>
            <p:nvSpPr>
              <p:cNvPr id="87075" name="Text Box 35">
                <a:extLst>
                  <a:ext uri="{FF2B5EF4-FFF2-40B4-BE49-F238E27FC236}">
                    <a16:creationId xmlns:a16="http://schemas.microsoft.com/office/drawing/2014/main" id="{E4217943-3B2D-49B1-86A1-4D66B2A146F8}"/>
                  </a:ext>
                </a:extLst>
              </p:cNvPr>
              <p:cNvSpPr txBox="1">
                <a:spLocks noChangeArrowheads="1"/>
              </p:cNvSpPr>
              <p:nvPr/>
            </p:nvSpPr>
            <p:spPr bwMode="auto">
              <a:xfrm>
                <a:off x="3648" y="1968"/>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a:latin typeface="Arial" panose="020B0604020202020204" pitchFamily="34" charset="0"/>
                  </a:rPr>
                  <a:t> </a:t>
                </a:r>
                <a:r>
                  <a:rPr lang="en-US" altLang="en-US" sz="1200" b="1">
                    <a:latin typeface="Symbol" panose="05050102010706020507" pitchFamily="18" charset="2"/>
                  </a:rPr>
                  <a:t>Ú</a:t>
                </a:r>
                <a:r>
                  <a:rPr lang="en-US" altLang="en-US" sz="1200" b="1">
                    <a:latin typeface="Arial" panose="020B0604020202020204" pitchFamily="34" charset="0"/>
                  </a:rPr>
                  <a:t> </a:t>
                </a:r>
                <a:r>
                  <a:rPr lang="en-US" altLang="en-US" sz="1200" b="1" i="1">
                    <a:latin typeface="Palatino" pitchFamily="2" charset="0"/>
                  </a:rPr>
                  <a:t>β, </a:t>
                </a:r>
                <a:r>
                  <a:rPr lang="en-US" altLang="en-US" sz="1200" b="1">
                    <a:latin typeface="Symbol" panose="05050102010706020507" pitchFamily="18" charset="2"/>
                  </a:rPr>
                  <a:t>Ø </a:t>
                </a:r>
                <a:r>
                  <a:rPr lang="en-US" altLang="en-US" sz="1200" b="1" i="1">
                    <a:latin typeface="Palatino" pitchFamily="2" charset="0"/>
                  </a:rPr>
                  <a:t>β</a:t>
                </a:r>
                <a:r>
                  <a:rPr lang="en-US" altLang="en-US" sz="1200" b="1">
                    <a:latin typeface="Arial" panose="020B0604020202020204" pitchFamily="34" charset="0"/>
                  </a:rPr>
                  <a:t> </a:t>
                </a:r>
                <a:r>
                  <a:rPr lang="en-US" altLang="en-US" sz="1200" b="1">
                    <a:latin typeface="Symbol" panose="05050102010706020507" pitchFamily="18" charset="2"/>
                  </a:rPr>
                  <a:t>Ú</a:t>
                </a:r>
                <a:r>
                  <a:rPr lang="en-US" altLang="en-US" sz="1200" b="1">
                    <a:latin typeface="Arial" panose="020B0604020202020204" pitchFamily="34" charset="0"/>
                  </a:rPr>
                  <a:t> </a:t>
                </a:r>
                <a:r>
                  <a:rPr lang="en-US" altLang="en-US" sz="1200" b="1" i="1">
                    <a:latin typeface="Palatino" pitchFamily="2" charset="0"/>
                  </a:rPr>
                  <a:t>γ</a:t>
                </a:r>
              </a:p>
            </p:txBody>
          </p:sp>
          <p:sp>
            <p:nvSpPr>
              <p:cNvPr id="87076" name="Line 36">
                <a:extLst>
                  <a:ext uri="{FF2B5EF4-FFF2-40B4-BE49-F238E27FC236}">
                    <a16:creationId xmlns:a16="http://schemas.microsoft.com/office/drawing/2014/main" id="{D2C8C85D-6FA7-4F95-8345-6A2A0AF5E1B2}"/>
                  </a:ext>
                </a:extLst>
              </p:cNvPr>
              <p:cNvSpPr>
                <a:spLocks noChangeShapeType="1"/>
              </p:cNvSpPr>
              <p:nvPr/>
            </p:nvSpPr>
            <p:spPr bwMode="auto">
              <a:xfrm>
                <a:off x="3648" y="2208"/>
                <a:ext cx="1536" cy="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7077" name="Text Box 37">
              <a:extLst>
                <a:ext uri="{FF2B5EF4-FFF2-40B4-BE49-F238E27FC236}">
                  <a16:creationId xmlns:a16="http://schemas.microsoft.com/office/drawing/2014/main" id="{87954A9F-431C-4130-8784-D9A165760FDE}"/>
                </a:ext>
              </a:extLst>
            </p:cNvPr>
            <p:cNvSpPr txBox="1">
              <a:spLocks noChangeArrowheads="1"/>
            </p:cNvSpPr>
            <p:nvPr/>
          </p:nvSpPr>
          <p:spPr bwMode="auto">
            <a:xfrm>
              <a:off x="3648" y="2093"/>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a:latin typeface="Arial" panose="020B0604020202020204" pitchFamily="34" charset="0"/>
                </a:rPr>
                <a:t> </a:t>
              </a:r>
              <a:r>
                <a:rPr lang="en-US" altLang="en-US" sz="1200" b="1">
                  <a:latin typeface="Symbol" panose="05050102010706020507" pitchFamily="18" charset="2"/>
                </a:rPr>
                <a:t>Ú</a:t>
              </a:r>
              <a:r>
                <a:rPr lang="en-US" altLang="en-US" sz="1200" b="1">
                  <a:latin typeface="Arial" panose="020B0604020202020204" pitchFamily="34" charset="0"/>
                </a:rPr>
                <a:t> </a:t>
              </a:r>
              <a:r>
                <a:rPr lang="en-US" altLang="en-US" sz="1200" b="1" i="1">
                  <a:latin typeface="Palatino" pitchFamily="2" charset="0"/>
                </a:rPr>
                <a:t>γ</a:t>
              </a:r>
            </a:p>
          </p:txBody>
        </p:sp>
      </p:grpSp>
      <p:sp>
        <p:nvSpPr>
          <p:cNvPr id="87078" name="Text Box 38">
            <a:extLst>
              <a:ext uri="{FF2B5EF4-FFF2-40B4-BE49-F238E27FC236}">
                <a16:creationId xmlns:a16="http://schemas.microsoft.com/office/drawing/2014/main" id="{8E18F792-1C8C-48C9-8C38-666E8A19D5DE}"/>
              </a:ext>
            </a:extLst>
          </p:cNvPr>
          <p:cNvSpPr txBox="1">
            <a:spLocks noChangeArrowheads="1"/>
          </p:cNvSpPr>
          <p:nvPr/>
        </p:nvSpPr>
        <p:spPr bwMode="auto">
          <a:xfrm>
            <a:off x="1219200" y="1752600"/>
            <a:ext cx="1536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Clr>
                <a:schemeClr val="tx1"/>
              </a:buClr>
              <a:buSzPct val="75000"/>
            </a:pPr>
            <a:r>
              <a:rPr lang="en-US" altLang="en-US">
                <a:latin typeface="Times New Roman" panose="02020603050405020304" pitchFamily="18" charset="0"/>
              </a:rPr>
              <a:t>Modus Ponens</a:t>
            </a:r>
          </a:p>
        </p:txBody>
      </p:sp>
      <p:sp>
        <p:nvSpPr>
          <p:cNvPr id="87079" name="Rectangle 39">
            <a:extLst>
              <a:ext uri="{FF2B5EF4-FFF2-40B4-BE49-F238E27FC236}">
                <a16:creationId xmlns:a16="http://schemas.microsoft.com/office/drawing/2014/main" id="{23FAFC91-F6B4-4F75-A0A5-010EC45DE1F2}"/>
              </a:ext>
            </a:extLst>
          </p:cNvPr>
          <p:cNvSpPr>
            <a:spLocks noChangeArrowheads="1"/>
          </p:cNvSpPr>
          <p:nvPr/>
        </p:nvSpPr>
        <p:spPr bwMode="auto">
          <a:xfrm>
            <a:off x="1219200" y="2362200"/>
            <a:ext cx="2362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accent1"/>
              </a:buClr>
              <a:buSzPct val="80000"/>
              <a:buFont typeface="Wingdings" panose="05000000000000000000" pitchFamily="2" charset="2"/>
              <a:buNone/>
            </a:pPr>
            <a:r>
              <a:rPr lang="en-US" altLang="en-US" sz="1800"/>
              <a:t>And-Elimination (AE):</a:t>
            </a:r>
          </a:p>
        </p:txBody>
      </p:sp>
      <p:sp>
        <p:nvSpPr>
          <p:cNvPr id="87080" name="Rectangle 40">
            <a:extLst>
              <a:ext uri="{FF2B5EF4-FFF2-40B4-BE49-F238E27FC236}">
                <a16:creationId xmlns:a16="http://schemas.microsoft.com/office/drawing/2014/main" id="{A0E6EB33-2E5C-48D4-B9E8-BE6CC634B895}"/>
              </a:ext>
            </a:extLst>
          </p:cNvPr>
          <p:cNvSpPr>
            <a:spLocks noChangeArrowheads="1"/>
          </p:cNvSpPr>
          <p:nvPr/>
        </p:nvSpPr>
        <p:spPr bwMode="auto">
          <a:xfrm>
            <a:off x="1219200" y="2971800"/>
            <a:ext cx="2362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accent1"/>
              </a:buClr>
              <a:buSzPct val="80000"/>
              <a:buFont typeface="Wingdings" panose="05000000000000000000" pitchFamily="2" charset="2"/>
              <a:buNone/>
            </a:pPr>
            <a:r>
              <a:rPr lang="en-US" altLang="en-US" sz="1800"/>
              <a:t>And-Introduction (AI):</a:t>
            </a:r>
          </a:p>
        </p:txBody>
      </p:sp>
      <p:sp>
        <p:nvSpPr>
          <p:cNvPr id="87081" name="Rectangle 41">
            <a:extLst>
              <a:ext uri="{FF2B5EF4-FFF2-40B4-BE49-F238E27FC236}">
                <a16:creationId xmlns:a16="http://schemas.microsoft.com/office/drawing/2014/main" id="{FAA17043-C7E3-4DAB-B272-F65BD25DB1E6}"/>
              </a:ext>
            </a:extLst>
          </p:cNvPr>
          <p:cNvSpPr>
            <a:spLocks noChangeArrowheads="1"/>
          </p:cNvSpPr>
          <p:nvPr/>
        </p:nvSpPr>
        <p:spPr bwMode="auto">
          <a:xfrm>
            <a:off x="1219200" y="3581400"/>
            <a:ext cx="24384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accent1"/>
              </a:buClr>
              <a:buSzPct val="80000"/>
              <a:buFont typeface="Wingdings" panose="05000000000000000000" pitchFamily="2" charset="2"/>
              <a:buNone/>
            </a:pPr>
            <a:r>
              <a:rPr lang="en-US" altLang="en-US" sz="1800"/>
              <a:t>Or-Introduction (OI):</a:t>
            </a:r>
          </a:p>
        </p:txBody>
      </p:sp>
      <p:sp>
        <p:nvSpPr>
          <p:cNvPr id="87082" name="Rectangle 42">
            <a:extLst>
              <a:ext uri="{FF2B5EF4-FFF2-40B4-BE49-F238E27FC236}">
                <a16:creationId xmlns:a16="http://schemas.microsoft.com/office/drawing/2014/main" id="{3F2FDD5E-14AD-4F51-A41E-80F3BCF7A9F9}"/>
              </a:ext>
            </a:extLst>
          </p:cNvPr>
          <p:cNvSpPr>
            <a:spLocks noChangeArrowheads="1"/>
          </p:cNvSpPr>
          <p:nvPr/>
        </p:nvSpPr>
        <p:spPr bwMode="auto">
          <a:xfrm>
            <a:off x="1219200" y="4114800"/>
            <a:ext cx="22098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accent1"/>
              </a:buClr>
              <a:buSzPct val="80000"/>
              <a:buFont typeface="Wingdings" panose="05000000000000000000" pitchFamily="2" charset="2"/>
              <a:buNone/>
            </a:pPr>
            <a:r>
              <a:rPr lang="en-US" altLang="en-US" sz="1800"/>
              <a:t>Double-Negation </a:t>
            </a:r>
          </a:p>
          <a:p>
            <a:pPr eaLnBrk="1" hangingPunct="1">
              <a:spcBef>
                <a:spcPct val="20000"/>
              </a:spcBef>
              <a:buClr>
                <a:schemeClr val="accent1"/>
              </a:buClr>
              <a:buSzPct val="80000"/>
              <a:buFont typeface="Wingdings" panose="05000000000000000000" pitchFamily="2" charset="2"/>
              <a:buNone/>
            </a:pPr>
            <a:r>
              <a:rPr lang="en-US" altLang="en-US" sz="1800"/>
              <a:t>Elimination (DNE):</a:t>
            </a:r>
          </a:p>
        </p:txBody>
      </p:sp>
      <p:sp>
        <p:nvSpPr>
          <p:cNvPr id="87083" name="Rectangle 43">
            <a:extLst>
              <a:ext uri="{FF2B5EF4-FFF2-40B4-BE49-F238E27FC236}">
                <a16:creationId xmlns:a16="http://schemas.microsoft.com/office/drawing/2014/main" id="{4B91BC23-4830-477E-9459-1A1A39469E18}"/>
              </a:ext>
            </a:extLst>
          </p:cNvPr>
          <p:cNvSpPr>
            <a:spLocks noGrp="1" noChangeArrowheads="1"/>
          </p:cNvSpPr>
          <p:nvPr>
            <p:ph type="body" idx="1"/>
          </p:nvPr>
        </p:nvSpPr>
        <p:spPr>
          <a:xfrm>
            <a:off x="990600" y="5029200"/>
            <a:ext cx="2452688" cy="2413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defTabSz="914400">
              <a:lnSpc>
                <a:spcPct val="110000"/>
              </a:lnSpc>
              <a:buFont typeface="Arial" panose="020B0604020202020204" pitchFamily="34" charset="0"/>
              <a:buNone/>
            </a:pPr>
            <a:r>
              <a:rPr lang="en-US" altLang="en-US" sz="1800"/>
              <a:t>    </a:t>
            </a:r>
            <a:r>
              <a:rPr lang="en-US" altLang="en-US" sz="1600"/>
              <a:t>Unit Resolution (UR):</a:t>
            </a:r>
          </a:p>
        </p:txBody>
      </p:sp>
      <p:sp>
        <p:nvSpPr>
          <p:cNvPr id="87084" name="Rectangle 44">
            <a:extLst>
              <a:ext uri="{FF2B5EF4-FFF2-40B4-BE49-F238E27FC236}">
                <a16:creationId xmlns:a16="http://schemas.microsoft.com/office/drawing/2014/main" id="{01A10FDF-078F-4C86-9828-FCB6D0DB8B97}"/>
              </a:ext>
            </a:extLst>
          </p:cNvPr>
          <p:cNvSpPr>
            <a:spLocks noChangeArrowheads="1"/>
          </p:cNvSpPr>
          <p:nvPr/>
        </p:nvSpPr>
        <p:spPr bwMode="auto">
          <a:xfrm>
            <a:off x="1219200" y="5486400"/>
            <a:ext cx="2332038"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accent1"/>
              </a:buClr>
              <a:buSzPct val="80000"/>
              <a:buFont typeface="Wingdings" panose="05000000000000000000" pitchFamily="2" charset="2"/>
              <a:buNone/>
            </a:pPr>
            <a:r>
              <a:rPr lang="en-US" altLang="en-US" sz="1800"/>
              <a:t>Resolution (R):</a:t>
            </a:r>
          </a:p>
        </p:txBody>
      </p:sp>
      <p:sp>
        <p:nvSpPr>
          <p:cNvPr id="87085" name="Text Box 45">
            <a:extLst>
              <a:ext uri="{FF2B5EF4-FFF2-40B4-BE49-F238E27FC236}">
                <a16:creationId xmlns:a16="http://schemas.microsoft.com/office/drawing/2014/main" id="{D0AD99C2-EA34-4729-9BE6-7CAC65D89F18}"/>
              </a:ext>
            </a:extLst>
          </p:cNvPr>
          <p:cNvSpPr txBox="1">
            <a:spLocks noChangeArrowheads="1"/>
          </p:cNvSpPr>
          <p:nvPr/>
        </p:nvSpPr>
        <p:spPr bwMode="auto">
          <a:xfrm>
            <a:off x="5581650" y="4022725"/>
            <a:ext cx="2971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Clr>
                <a:schemeClr val="tx1"/>
              </a:buClr>
              <a:buSzPct val="75000"/>
            </a:pPr>
            <a:r>
              <a:rPr lang="en-US" altLang="en-US" sz="2000">
                <a:latin typeface="Times New Roman" panose="02020603050405020304" pitchFamily="18" charset="0"/>
              </a:rPr>
              <a:t>Prove </a:t>
            </a:r>
            <a:r>
              <a:rPr lang="en-US" altLang="en-US" sz="2000" b="1">
                <a:latin typeface="Courier New" panose="02070309020205020404" pitchFamily="49" charset="0"/>
              </a:rPr>
              <a:t>S</a:t>
            </a:r>
            <a:r>
              <a:rPr lang="en-US" altLang="en-US" sz="2000">
                <a:latin typeface="Times New Roman" panose="02020603050405020304" pitchFamily="18" charset="0"/>
              </a:rPr>
              <a:t> using natural deduction with these rules.</a:t>
            </a:r>
          </a:p>
        </p:txBody>
      </p:sp>
      <p:grpSp>
        <p:nvGrpSpPr>
          <p:cNvPr id="87086" name="Group 46">
            <a:extLst>
              <a:ext uri="{FF2B5EF4-FFF2-40B4-BE49-F238E27FC236}">
                <a16:creationId xmlns:a16="http://schemas.microsoft.com/office/drawing/2014/main" id="{0CDB23EC-3AB1-4B5C-82A6-CC109CD78D23}"/>
              </a:ext>
            </a:extLst>
          </p:cNvPr>
          <p:cNvGrpSpPr>
            <a:grpSpLocks/>
          </p:cNvGrpSpPr>
          <p:nvPr/>
        </p:nvGrpSpPr>
        <p:grpSpPr bwMode="auto">
          <a:xfrm>
            <a:off x="3733800" y="5995988"/>
            <a:ext cx="1371600" cy="481012"/>
            <a:chOff x="1296" y="1344"/>
            <a:chExt cx="1536" cy="449"/>
          </a:xfrm>
        </p:grpSpPr>
        <p:grpSp>
          <p:nvGrpSpPr>
            <p:cNvPr id="87087" name="Group 47">
              <a:extLst>
                <a:ext uri="{FF2B5EF4-FFF2-40B4-BE49-F238E27FC236}">
                  <a16:creationId xmlns:a16="http://schemas.microsoft.com/office/drawing/2014/main" id="{2D7BFBC3-B550-4FD6-B513-F5DA20CE2371}"/>
                </a:ext>
              </a:extLst>
            </p:cNvPr>
            <p:cNvGrpSpPr>
              <a:grpSpLocks/>
            </p:cNvGrpSpPr>
            <p:nvPr/>
          </p:nvGrpSpPr>
          <p:grpSpPr bwMode="auto">
            <a:xfrm>
              <a:off x="1296" y="1344"/>
              <a:ext cx="1536" cy="256"/>
              <a:chOff x="3648" y="1536"/>
              <a:chExt cx="1536" cy="256"/>
            </a:xfrm>
          </p:grpSpPr>
          <p:sp>
            <p:nvSpPr>
              <p:cNvPr id="87088" name="Text Box 48">
                <a:extLst>
                  <a:ext uri="{FF2B5EF4-FFF2-40B4-BE49-F238E27FC236}">
                    <a16:creationId xmlns:a16="http://schemas.microsoft.com/office/drawing/2014/main" id="{E94F08DA-49CF-4861-9C17-B383F2027DD5}"/>
                  </a:ext>
                </a:extLst>
              </p:cNvPr>
              <p:cNvSpPr txBox="1">
                <a:spLocks noChangeArrowheads="1"/>
              </p:cNvSpPr>
              <p:nvPr/>
            </p:nvSpPr>
            <p:spPr bwMode="auto">
              <a:xfrm>
                <a:off x="3648" y="1536"/>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a:latin typeface="Symbol" panose="05050102010706020507" pitchFamily="18" charset="2"/>
                  </a:rPr>
                  <a:t>Ø(Ø</a:t>
                </a:r>
                <a:r>
                  <a:rPr lang="en-US" altLang="en-US" sz="1200" b="1" i="1">
                    <a:latin typeface="Courier New" panose="02070309020205020404" pitchFamily="49" charset="0"/>
                  </a:rPr>
                  <a:t>α</a:t>
                </a:r>
                <a:r>
                  <a:rPr lang="en-US" altLang="en-US" sz="1200" b="1">
                    <a:latin typeface="Arial" panose="020B0604020202020204" pitchFamily="34" charset="0"/>
                  </a:rPr>
                  <a:t> </a:t>
                </a:r>
                <a:r>
                  <a:rPr lang="en-US" altLang="en-US" sz="1200" b="1">
                    <a:latin typeface="Symbol" panose="05050102010706020507" pitchFamily="18" charset="2"/>
                  </a:rPr>
                  <a:t>Ú</a:t>
                </a:r>
                <a:r>
                  <a:rPr lang="en-US" altLang="en-US" sz="1200" b="1">
                    <a:latin typeface="Arial" panose="020B0604020202020204" pitchFamily="34" charset="0"/>
                  </a:rPr>
                  <a:t> </a:t>
                </a:r>
                <a:r>
                  <a:rPr lang="en-US" altLang="en-US" sz="1200" b="1" i="1">
                    <a:latin typeface="Palatino" pitchFamily="2" charset="0"/>
                  </a:rPr>
                  <a:t>β</a:t>
                </a:r>
                <a:r>
                  <a:rPr lang="en-US" altLang="en-US" sz="1200" b="1">
                    <a:latin typeface="Palatino" pitchFamily="2" charset="0"/>
                  </a:rPr>
                  <a:t>)</a:t>
                </a:r>
              </a:p>
            </p:txBody>
          </p:sp>
          <p:sp>
            <p:nvSpPr>
              <p:cNvPr id="87089" name="Line 49">
                <a:extLst>
                  <a:ext uri="{FF2B5EF4-FFF2-40B4-BE49-F238E27FC236}">
                    <a16:creationId xmlns:a16="http://schemas.microsoft.com/office/drawing/2014/main" id="{BA8DFD21-4CCD-4698-9451-44E71D4EDBB2}"/>
                  </a:ext>
                </a:extLst>
              </p:cNvPr>
              <p:cNvSpPr>
                <a:spLocks noChangeShapeType="1"/>
              </p:cNvSpPr>
              <p:nvPr/>
            </p:nvSpPr>
            <p:spPr bwMode="auto">
              <a:xfrm>
                <a:off x="3648" y="1776"/>
                <a:ext cx="1536" cy="0"/>
              </a:xfrm>
              <a:prstGeom prst="line">
                <a:avLst/>
              </a:prstGeom>
              <a:noFill/>
              <a:ln w="254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87090" name="Text Box 50">
              <a:extLst>
                <a:ext uri="{FF2B5EF4-FFF2-40B4-BE49-F238E27FC236}">
                  <a16:creationId xmlns:a16="http://schemas.microsoft.com/office/drawing/2014/main" id="{CB96E76C-A28C-42B7-858B-FE0F4E198FFB}"/>
                </a:ext>
              </a:extLst>
            </p:cNvPr>
            <p:cNvSpPr txBox="1">
              <a:spLocks noChangeArrowheads="1"/>
            </p:cNvSpPr>
            <p:nvPr/>
          </p:nvSpPr>
          <p:spPr bwMode="auto">
            <a:xfrm>
              <a:off x="1296" y="1537"/>
              <a:ext cx="1536"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20000"/>
                </a:spcBef>
                <a:buClr>
                  <a:schemeClr val="tx1"/>
                </a:buClr>
                <a:buSzPct val="75000"/>
                <a:buFont typeface="Wingdings" panose="05000000000000000000" pitchFamily="2" charset="2"/>
                <a:buNone/>
              </a:pPr>
              <a:r>
                <a:rPr lang="en-US" altLang="en-US" sz="1200" b="1" i="1">
                  <a:latin typeface="Courier New" panose="02070309020205020404" pitchFamily="49" charset="0"/>
                </a:rPr>
                <a:t>α</a:t>
              </a:r>
              <a:r>
                <a:rPr lang="en-US" altLang="en-US" sz="1200" b="1">
                  <a:latin typeface="Arial" panose="020B0604020202020204" pitchFamily="34" charset="0"/>
                </a:rPr>
                <a:t> </a:t>
              </a:r>
              <a:r>
                <a:rPr lang="en-US" altLang="en-US" sz="1200" b="1">
                  <a:latin typeface="Symbol" panose="05050102010706020507" pitchFamily="18" charset="2"/>
                </a:rPr>
                <a:t>Ù</a:t>
              </a:r>
              <a:r>
                <a:rPr lang="en-US" altLang="en-US" sz="1200" b="1">
                  <a:latin typeface="Arial" panose="020B0604020202020204" pitchFamily="34" charset="0"/>
                </a:rPr>
                <a:t> </a:t>
              </a:r>
              <a:r>
                <a:rPr lang="en-US" altLang="en-US" sz="1200" b="1">
                  <a:latin typeface="Symbol" panose="05050102010706020507" pitchFamily="18" charset="2"/>
                </a:rPr>
                <a:t>Ø</a:t>
              </a:r>
              <a:r>
                <a:rPr lang="en-US" altLang="en-US" sz="1200" b="1" i="1">
                  <a:latin typeface="Palatino" pitchFamily="2" charset="0"/>
                </a:rPr>
                <a:t>β</a:t>
              </a:r>
            </a:p>
          </p:txBody>
        </p:sp>
      </p:grpSp>
      <p:sp>
        <p:nvSpPr>
          <p:cNvPr id="87091" name="Text Box 51">
            <a:extLst>
              <a:ext uri="{FF2B5EF4-FFF2-40B4-BE49-F238E27FC236}">
                <a16:creationId xmlns:a16="http://schemas.microsoft.com/office/drawing/2014/main" id="{7CDFF2A4-B7DE-4204-820C-51845A05D98E}"/>
              </a:ext>
            </a:extLst>
          </p:cNvPr>
          <p:cNvSpPr txBox="1">
            <a:spLocks noChangeArrowheads="1"/>
          </p:cNvSpPr>
          <p:nvPr/>
        </p:nvSpPr>
        <p:spPr bwMode="auto">
          <a:xfrm>
            <a:off x="1219200" y="5867400"/>
            <a:ext cx="2533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buClr>
                <a:schemeClr val="tx1"/>
              </a:buClr>
              <a:buSzPct val="75000"/>
            </a:pPr>
            <a:r>
              <a:rPr lang="en-US" altLang="en-US">
                <a:latin typeface="Times New Roman" panose="02020603050405020304" pitchFamily="18" charset="0"/>
              </a:rPr>
              <a:t>deMorgan’s Law (DML):</a:t>
            </a:r>
          </a:p>
        </p:txBody>
      </p:sp>
      <p:grpSp>
        <p:nvGrpSpPr>
          <p:cNvPr id="87092" name="Group 52">
            <a:extLst>
              <a:ext uri="{FF2B5EF4-FFF2-40B4-BE49-F238E27FC236}">
                <a16:creationId xmlns:a16="http://schemas.microsoft.com/office/drawing/2014/main" id="{51330D5D-134D-4F22-8544-B4CC710DCFE9}"/>
              </a:ext>
            </a:extLst>
          </p:cNvPr>
          <p:cNvGrpSpPr>
            <a:grpSpLocks/>
          </p:cNvGrpSpPr>
          <p:nvPr/>
        </p:nvGrpSpPr>
        <p:grpSpPr bwMode="auto">
          <a:xfrm>
            <a:off x="5581650" y="1676400"/>
            <a:ext cx="2971800" cy="2133600"/>
            <a:chOff x="3516" y="1056"/>
            <a:chExt cx="1872" cy="1344"/>
          </a:xfrm>
        </p:grpSpPr>
        <p:sp>
          <p:nvSpPr>
            <p:cNvPr id="87093" name="Text Box 53">
              <a:extLst>
                <a:ext uri="{FF2B5EF4-FFF2-40B4-BE49-F238E27FC236}">
                  <a16:creationId xmlns:a16="http://schemas.microsoft.com/office/drawing/2014/main" id="{DD221728-6C8E-459D-A57D-EB016728F575}"/>
                </a:ext>
              </a:extLst>
            </p:cNvPr>
            <p:cNvSpPr txBox="1">
              <a:spLocks noChangeArrowheads="1"/>
            </p:cNvSpPr>
            <p:nvPr/>
          </p:nvSpPr>
          <p:spPr bwMode="auto">
            <a:xfrm>
              <a:off x="3516" y="1056"/>
              <a:ext cx="187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Clr>
                  <a:schemeClr val="tx1"/>
                </a:buClr>
                <a:buSzPct val="75000"/>
              </a:pPr>
              <a:r>
                <a:rPr lang="en-US" altLang="en-US" sz="2000">
                  <a:latin typeface="Times New Roman" panose="02020603050405020304" pitchFamily="18" charset="0"/>
                </a:rPr>
                <a:t>Given the following knowledge base:</a:t>
              </a:r>
            </a:p>
          </p:txBody>
        </p:sp>
        <p:sp>
          <p:nvSpPr>
            <p:cNvPr id="87094" name="Text Box 54">
              <a:extLst>
                <a:ext uri="{FF2B5EF4-FFF2-40B4-BE49-F238E27FC236}">
                  <a16:creationId xmlns:a16="http://schemas.microsoft.com/office/drawing/2014/main" id="{F83C6755-4329-43D5-837A-1BEDE382069F}"/>
                </a:ext>
              </a:extLst>
            </p:cNvPr>
            <p:cNvSpPr txBox="1">
              <a:spLocks noChangeArrowheads="1"/>
            </p:cNvSpPr>
            <p:nvPr/>
          </p:nvSpPr>
          <p:spPr bwMode="auto">
            <a:xfrm>
              <a:off x="3518" y="1572"/>
              <a:ext cx="1705"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Clr>
                  <a:schemeClr val="tx1"/>
                </a:buClr>
                <a:buSzPct val="75000"/>
              </a:pPr>
              <a:r>
                <a:rPr lang="en-US" altLang="en-US" sz="1600" b="1">
                  <a:latin typeface="Courier New" panose="02070309020205020404" pitchFamily="49" charset="0"/>
                </a:rPr>
                <a:t>1. P</a:t>
              </a:r>
            </a:p>
            <a:p>
              <a:pPr eaLnBrk="1" hangingPunct="1">
                <a:buClr>
                  <a:schemeClr val="tx1"/>
                </a:buClr>
                <a:buSzPct val="75000"/>
              </a:pPr>
              <a:r>
                <a:rPr lang="en-US" altLang="en-US" sz="1600" b="1">
                  <a:latin typeface="Courier New" panose="02070309020205020404" pitchFamily="49" charset="0"/>
                </a:rPr>
                <a:t>2. P </a:t>
              </a:r>
              <a:r>
                <a:rPr lang="en-US" altLang="en-US" sz="1600" b="1">
                  <a:latin typeface="Courier New" panose="02070309020205020404" pitchFamily="49" charset="0"/>
                  <a:sym typeface="Symbol" panose="05050102010706020507" pitchFamily="18" charset="2"/>
                </a:rPr>
                <a:t> R</a:t>
              </a:r>
            </a:p>
            <a:p>
              <a:pPr eaLnBrk="1" hangingPunct="1">
                <a:buClr>
                  <a:schemeClr val="tx1"/>
                </a:buClr>
                <a:buSzPct val="75000"/>
              </a:pPr>
              <a:r>
                <a:rPr lang="en-US" altLang="en-US" sz="1600" b="1">
                  <a:latin typeface="Courier New" panose="02070309020205020404" pitchFamily="49" charset="0"/>
                  <a:sym typeface="Symbol" panose="05050102010706020507" pitchFamily="18" charset="2"/>
                </a:rPr>
                <a:t>3. R</a:t>
              </a:r>
              <a:r>
                <a:rPr lang="en-US" altLang="en-US" sz="1600" b="1">
                  <a:latin typeface="Courier New" panose="02070309020205020404" pitchFamily="49" charset="0"/>
                </a:rPr>
                <a:t> </a:t>
              </a:r>
              <a:r>
                <a:rPr lang="en-US" altLang="en-US" sz="1600" b="1">
                  <a:latin typeface="Courier New" panose="02070309020205020404" pitchFamily="49" charset="0"/>
                  <a:sym typeface="Symbol" panose="05050102010706020507" pitchFamily="18" charset="2"/>
                </a:rPr>
                <a:t> W</a:t>
              </a:r>
            </a:p>
            <a:p>
              <a:pPr eaLnBrk="1" hangingPunct="1">
                <a:buClr>
                  <a:schemeClr val="tx1"/>
                </a:buClr>
                <a:buSzPct val="75000"/>
              </a:pPr>
              <a:r>
                <a:rPr lang="en-US" altLang="en-US" sz="1600" b="1">
                  <a:latin typeface="Courier New" panose="02070309020205020404" pitchFamily="49" charset="0"/>
                  <a:sym typeface="Symbol" panose="05050102010706020507" pitchFamily="18" charset="2"/>
                </a:rPr>
                <a:t>4. S  R</a:t>
              </a:r>
            </a:p>
            <a:p>
              <a:pPr eaLnBrk="1" hangingPunct="1">
                <a:buClr>
                  <a:schemeClr val="tx1"/>
                </a:buClr>
                <a:buSzPct val="75000"/>
              </a:pPr>
              <a:r>
                <a:rPr lang="en-US" altLang="en-US" sz="1600" b="1">
                  <a:latin typeface="Courier New" panose="02070309020205020404" pitchFamily="49" charset="0"/>
                  <a:sym typeface="Symbol" panose="05050102010706020507" pitchFamily="18" charset="2"/>
                </a:rPr>
                <a:t>5. (P  R)  (S  W)</a:t>
              </a:r>
            </a:p>
          </p:txBody>
        </p:sp>
      </p:grpSp>
      <p:sp>
        <p:nvSpPr>
          <p:cNvPr id="87095" name="Text Box 55">
            <a:extLst>
              <a:ext uri="{FF2B5EF4-FFF2-40B4-BE49-F238E27FC236}">
                <a16:creationId xmlns:a16="http://schemas.microsoft.com/office/drawing/2014/main" id="{6E5616EF-4ACA-4F37-85E6-E463683619E2}"/>
              </a:ext>
            </a:extLst>
          </p:cNvPr>
          <p:cNvSpPr txBox="1">
            <a:spLocks noChangeArrowheads="1"/>
          </p:cNvSpPr>
          <p:nvPr/>
        </p:nvSpPr>
        <p:spPr bwMode="auto">
          <a:xfrm>
            <a:off x="5599113" y="4857750"/>
            <a:ext cx="3113087"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Clr>
                <a:schemeClr val="tx1"/>
              </a:buClr>
              <a:buSzPct val="75000"/>
            </a:pPr>
            <a:r>
              <a:rPr lang="en-US" altLang="en-US" sz="1600" b="1">
                <a:latin typeface="Courier New" panose="02070309020205020404" pitchFamily="49" charset="0"/>
                <a:sym typeface="Symbol" panose="05050102010706020507" pitchFamily="18" charset="2"/>
              </a:rPr>
              <a:t>6. R		(MP: 1,2)</a:t>
            </a:r>
          </a:p>
          <a:p>
            <a:pPr eaLnBrk="1" hangingPunct="1">
              <a:buClr>
                <a:schemeClr val="tx1"/>
              </a:buClr>
              <a:buSzPct val="75000"/>
            </a:pPr>
            <a:r>
              <a:rPr lang="en-US" altLang="en-US" sz="1600" b="1">
                <a:latin typeface="Courier New" panose="02070309020205020404" pitchFamily="49" charset="0"/>
                <a:sym typeface="Symbol" panose="05050102010706020507" pitchFamily="18" charset="2"/>
              </a:rPr>
              <a:t>7. W		(MP: 3,6)</a:t>
            </a:r>
          </a:p>
          <a:p>
            <a:pPr eaLnBrk="1" hangingPunct="1">
              <a:buClr>
                <a:schemeClr val="tx1"/>
              </a:buClr>
              <a:buSzPct val="75000"/>
            </a:pPr>
            <a:r>
              <a:rPr lang="en-US" altLang="en-US" sz="1600" b="1">
                <a:latin typeface="Courier New" panose="02070309020205020404" pitchFamily="49" charset="0"/>
                <a:sym typeface="Symbol" panose="05050102010706020507" pitchFamily="18" charset="2"/>
              </a:rPr>
              <a:t>8. P  R	(AI: 1,6)</a:t>
            </a:r>
          </a:p>
          <a:p>
            <a:pPr eaLnBrk="1" hangingPunct="1">
              <a:buClr>
                <a:schemeClr val="tx1"/>
              </a:buClr>
              <a:buSzPct val="75000"/>
            </a:pPr>
            <a:r>
              <a:rPr lang="en-US" altLang="en-US" sz="1600" b="1">
                <a:latin typeface="Courier New" panose="02070309020205020404" pitchFamily="49" charset="0"/>
                <a:sym typeface="Symbol" panose="05050102010706020507" pitchFamily="18" charset="2"/>
              </a:rPr>
              <a:t>9. S  W	(MP: 5,8)</a:t>
            </a:r>
          </a:p>
          <a:p>
            <a:pPr eaLnBrk="1" hangingPunct="1">
              <a:buClr>
                <a:schemeClr val="tx1"/>
              </a:buClr>
              <a:buSzPct val="75000"/>
            </a:pPr>
            <a:r>
              <a:rPr lang="en-US" altLang="en-US" sz="1600" b="1">
                <a:latin typeface="Courier New" panose="02070309020205020404" pitchFamily="49" charset="0"/>
                <a:sym typeface="Symbol" panose="05050102010706020507" pitchFamily="18" charset="2"/>
              </a:rPr>
              <a:t>10. S		(UR: 7,9)</a:t>
            </a:r>
          </a:p>
        </p:txBody>
      </p:sp>
      <p:pic>
        <p:nvPicPr>
          <p:cNvPr id="3" name="Audio 2">
            <a:hlinkClick r:id="" action="ppaction://media"/>
            <a:extLst>
              <a:ext uri="{FF2B5EF4-FFF2-40B4-BE49-F238E27FC236}">
                <a16:creationId xmlns:a16="http://schemas.microsoft.com/office/drawing/2014/main" id="{CCC0D35A-B660-4B1A-81D7-4C76BFB67B0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720"/>
    </mc:Choice>
    <mc:Fallback xmlns="">
      <p:transition spd="slow" advTm="65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7EA2D46B-CD16-4381-A4F4-FA9D8EE11092}"/>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FOL-CNF Conversion Example</a:t>
            </a:r>
          </a:p>
        </p:txBody>
      </p:sp>
      <p:sp>
        <p:nvSpPr>
          <p:cNvPr id="36866" name="Rectangle 2">
            <a:extLst>
              <a:ext uri="{FF2B5EF4-FFF2-40B4-BE49-F238E27FC236}">
                <a16:creationId xmlns:a16="http://schemas.microsoft.com/office/drawing/2014/main" id="{4424DF9C-D00D-41C1-AADE-7261063E6C40}"/>
              </a:ext>
            </a:extLst>
          </p:cNvPr>
          <p:cNvSpPr>
            <a:spLocks noGrp="1" noChangeArrowheads="1"/>
          </p:cNvSpPr>
          <p:nvPr>
            <p:ph type="body" idx="1"/>
          </p:nvPr>
        </p:nvSpPr>
        <p:spPr>
          <a:xfrm>
            <a:off x="304800" y="1981200"/>
            <a:ext cx="7772400" cy="4408488"/>
          </a:xfrm>
          <a:ln/>
        </p:spPr>
        <p:txBody>
          <a:bodyPr lIns="90000" tIns="46800" rIns="90000" bIns="46800"/>
          <a:lstStyle/>
          <a:p>
            <a:pPr>
              <a:lnSpc>
                <a:spcPct val="93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a:t>“</a:t>
            </a:r>
            <a:r>
              <a:rPr lang="en-GB" altLang="en-US"/>
              <a:t>Everyone who loves all animals is loved by someone.”</a:t>
            </a:r>
          </a:p>
          <a:p>
            <a:pPr>
              <a:lnSpc>
                <a:spcPct val="9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	</a:t>
            </a:r>
            <a:r>
              <a:rPr lang="en-GB" altLang="en-US" b="1">
                <a:solidFill>
                  <a:srgbClr val="003366"/>
                </a:solidFill>
                <a:latin typeface="Symbol" panose="05050102010706020507" pitchFamily="18" charset="2"/>
              </a:rPr>
              <a:t></a:t>
            </a:r>
            <a:r>
              <a:rPr lang="en-GB" altLang="en-US" b="1" i="1">
                <a:solidFill>
                  <a:srgbClr val="003366"/>
                </a:solidFill>
              </a:rPr>
              <a:t>x</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animal(</a:t>
            </a:r>
            <a:r>
              <a:rPr lang="en-GB" altLang="en-US" b="1" i="1">
                <a:solidFill>
                  <a:srgbClr val="003366"/>
                </a:solidFill>
              </a:rPr>
              <a:t>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loves(</a:t>
            </a:r>
            <a:r>
              <a:rPr lang="en-GB" altLang="en-US" b="1" i="1">
                <a:solidFill>
                  <a:srgbClr val="003366"/>
                </a:solidFill>
              </a:rPr>
              <a:t>x,y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loves(</a:t>
            </a:r>
            <a:r>
              <a:rPr lang="en-GB" altLang="en-US" b="1" i="1">
                <a:solidFill>
                  <a:srgbClr val="003366"/>
                </a:solidFill>
              </a:rPr>
              <a:t>y,x</a:t>
            </a:r>
            <a:r>
              <a:rPr lang="en-GB" altLang="en-US" b="1">
                <a:solidFill>
                  <a:srgbClr val="003366"/>
                </a:solidFill>
              </a:rPr>
              <a:t>)]</a:t>
            </a:r>
          </a:p>
          <a:p>
            <a:pPr>
              <a:lnSpc>
                <a:spcPct val="9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b="1">
              <a:solidFill>
                <a:srgbClr val="003366"/>
              </a:solidFill>
            </a:endParaRPr>
          </a:p>
          <a:p>
            <a:pPr>
              <a:lnSpc>
                <a:spcPct val="9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b="1"/>
              <a:t>1&amp;2.</a:t>
            </a:r>
            <a:r>
              <a:rPr lang="en-GB" altLang="en-US"/>
              <a:t> Eliminate biconditionals and implications</a:t>
            </a:r>
          </a:p>
          <a:p>
            <a:pPr>
              <a:lnSpc>
                <a:spcPct val="9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x</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animal(</a:t>
            </a:r>
            <a:r>
              <a:rPr lang="en-GB" altLang="en-US" b="1" i="1">
                <a:solidFill>
                  <a:srgbClr val="003366"/>
                </a:solidFill>
              </a:rPr>
              <a:t>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loves(</a:t>
            </a:r>
            <a:r>
              <a:rPr lang="en-GB" altLang="en-US" b="1" i="1">
                <a:solidFill>
                  <a:srgbClr val="003366"/>
                </a:solidFill>
              </a:rPr>
              <a:t>x,y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loves(</a:t>
            </a:r>
            <a:r>
              <a:rPr lang="en-GB" altLang="en-US" b="1" i="1">
                <a:solidFill>
                  <a:srgbClr val="003366"/>
                </a:solidFill>
              </a:rPr>
              <a:t>y,x</a:t>
            </a:r>
            <a:r>
              <a:rPr lang="en-GB" altLang="en-US" b="1">
                <a:solidFill>
                  <a:srgbClr val="003366"/>
                </a:solidFill>
              </a:rPr>
              <a:t>)]</a:t>
            </a:r>
          </a:p>
          <a:p>
            <a:pPr>
              <a:lnSpc>
                <a:spcPct val="9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b="1">
              <a:solidFill>
                <a:srgbClr val="003366"/>
              </a:solidFill>
            </a:endParaRPr>
          </a:p>
          <a:p>
            <a:pPr>
              <a:lnSpc>
                <a:spcPct val="9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b="1"/>
              <a:t>3.</a:t>
            </a:r>
            <a:r>
              <a:rPr lang="en-GB" altLang="en-US"/>
              <a:t> Reduce scope of </a:t>
            </a:r>
            <a:r>
              <a:rPr lang="en-GB" altLang="en-US">
                <a:latin typeface="Symbol" panose="05050102010706020507" pitchFamily="18" charset="2"/>
              </a:rPr>
              <a:t></a:t>
            </a:r>
            <a:r>
              <a:rPr lang="en-GB" altLang="en-US"/>
              <a:t> to single literals</a:t>
            </a:r>
          </a:p>
          <a:p>
            <a:pPr>
              <a:lnSpc>
                <a:spcPct val="9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x</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a:t>
            </a:r>
            <a:r>
              <a:rPr lang="en-GB" altLang="en-US" b="1">
                <a:solidFill>
                  <a:srgbClr val="003366"/>
                </a:solidFill>
                <a:latin typeface="Symbol" panose="05050102010706020507" pitchFamily="18" charset="2"/>
              </a:rPr>
              <a:t></a:t>
            </a:r>
            <a:r>
              <a:rPr lang="en-GB" altLang="en-US" b="1">
                <a:solidFill>
                  <a:srgbClr val="003366"/>
                </a:solidFill>
              </a:rPr>
              <a:t>animal(</a:t>
            </a:r>
            <a:r>
              <a:rPr lang="en-GB" altLang="en-US" b="1" i="1">
                <a:solidFill>
                  <a:srgbClr val="003366"/>
                </a:solidFill>
              </a:rPr>
              <a:t>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loves(</a:t>
            </a:r>
            <a:r>
              <a:rPr lang="en-GB" altLang="en-US" b="1" i="1">
                <a:solidFill>
                  <a:srgbClr val="003366"/>
                </a:solidFill>
              </a:rPr>
              <a:t>x,y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loves(</a:t>
            </a:r>
            <a:r>
              <a:rPr lang="en-GB" altLang="en-US" b="1" i="1">
                <a:solidFill>
                  <a:srgbClr val="003366"/>
                </a:solidFill>
              </a:rPr>
              <a:t>y,x</a:t>
            </a:r>
            <a:r>
              <a:rPr lang="en-GB" altLang="en-US" b="1">
                <a:solidFill>
                  <a:srgbClr val="003366"/>
                </a:solidFill>
              </a:rPr>
              <a:t>)]</a:t>
            </a:r>
          </a:p>
          <a:p>
            <a:pPr>
              <a:lnSpc>
                <a:spcPct val="9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x</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animal(</a:t>
            </a:r>
            <a:r>
              <a:rPr lang="en-GB" altLang="en-US" b="1" i="1">
                <a:solidFill>
                  <a:srgbClr val="003366"/>
                </a:solidFill>
              </a:rPr>
              <a:t>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loves(</a:t>
            </a:r>
            <a:r>
              <a:rPr lang="en-GB" altLang="en-US" b="1" i="1">
                <a:solidFill>
                  <a:srgbClr val="003366"/>
                </a:solidFill>
              </a:rPr>
              <a:t>x,y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loves(</a:t>
            </a:r>
            <a:r>
              <a:rPr lang="en-GB" altLang="en-US" b="1" i="1">
                <a:solidFill>
                  <a:srgbClr val="003366"/>
                </a:solidFill>
              </a:rPr>
              <a:t>y,x</a:t>
            </a:r>
            <a:r>
              <a:rPr lang="en-GB" altLang="en-US" b="1">
                <a:solidFill>
                  <a:srgbClr val="003366"/>
                </a:solidFill>
              </a:rPr>
              <a:t>)]</a:t>
            </a:r>
          </a:p>
          <a:p>
            <a:pPr>
              <a:lnSpc>
                <a:spcPct val="9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x</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animal(</a:t>
            </a:r>
            <a:r>
              <a:rPr lang="en-GB" altLang="en-US" b="1" i="1">
                <a:solidFill>
                  <a:srgbClr val="003366"/>
                </a:solidFill>
              </a:rPr>
              <a:t>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loves(</a:t>
            </a:r>
            <a:r>
              <a:rPr lang="en-GB" altLang="en-US" b="1" i="1">
                <a:solidFill>
                  <a:srgbClr val="003366"/>
                </a:solidFill>
              </a:rPr>
              <a:t>x,y</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a:solidFill>
                  <a:srgbClr val="003366"/>
                </a:solidFill>
              </a:rPr>
              <a:t> [</a:t>
            </a:r>
            <a:r>
              <a:rPr lang="en-GB" altLang="en-US" b="1">
                <a:solidFill>
                  <a:srgbClr val="003366"/>
                </a:solidFill>
                <a:latin typeface="Symbol" panose="05050102010706020507" pitchFamily="18" charset="2"/>
              </a:rPr>
              <a:t></a:t>
            </a:r>
            <a:r>
              <a:rPr lang="en-GB" altLang="en-US" b="1" i="1">
                <a:solidFill>
                  <a:srgbClr val="003366"/>
                </a:solidFill>
              </a:rPr>
              <a:t>y</a:t>
            </a:r>
            <a:r>
              <a:rPr lang="en-GB" altLang="en-US" b="1">
                <a:solidFill>
                  <a:srgbClr val="003366"/>
                </a:solidFill>
              </a:rPr>
              <a:t> loves(</a:t>
            </a:r>
            <a:r>
              <a:rPr lang="en-GB" altLang="en-US" b="1" i="1">
                <a:solidFill>
                  <a:srgbClr val="003366"/>
                </a:solidFill>
              </a:rPr>
              <a:t>y,x</a:t>
            </a:r>
            <a:r>
              <a:rPr lang="en-GB" altLang="en-US" b="1">
                <a:solidFill>
                  <a:srgbClr val="003366"/>
                </a:solidFill>
              </a:rPr>
              <a:t>)]</a:t>
            </a:r>
          </a:p>
        </p:txBody>
      </p:sp>
      <p:pic>
        <p:nvPicPr>
          <p:cNvPr id="2" name="Audio 1">
            <a:hlinkClick r:id="" action="ppaction://media"/>
            <a:extLst>
              <a:ext uri="{FF2B5EF4-FFF2-40B4-BE49-F238E27FC236}">
                <a16:creationId xmlns:a16="http://schemas.microsoft.com/office/drawing/2014/main" id="{711E3538-630C-493A-AC05-C022BEE799E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605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9" name="Rectangle 1">
            <a:extLst>
              <a:ext uri="{FF2B5EF4-FFF2-40B4-BE49-F238E27FC236}">
                <a16:creationId xmlns:a16="http://schemas.microsoft.com/office/drawing/2014/main" id="{A2D03AE9-0AD4-4C89-B713-3DB80D3A29F5}"/>
              </a:ext>
            </a:extLst>
          </p:cNvPr>
          <p:cNvSpPr>
            <a:spLocks noGrp="1" noChangeArrowheads="1"/>
          </p:cNvSpPr>
          <p:nvPr>
            <p:ph type="title"/>
          </p:nvPr>
        </p:nvSpPr>
        <p:spPr>
          <a:xfrm>
            <a:off x="304800" y="228600"/>
            <a:ext cx="8305800" cy="12795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FOL-CNF Conversion Example</a:t>
            </a:r>
          </a:p>
        </p:txBody>
      </p:sp>
      <p:sp>
        <p:nvSpPr>
          <p:cNvPr id="37890" name="Rectangle 2">
            <a:extLst>
              <a:ext uri="{FF2B5EF4-FFF2-40B4-BE49-F238E27FC236}">
                <a16:creationId xmlns:a16="http://schemas.microsoft.com/office/drawing/2014/main" id="{AB3CF369-BD7F-4916-B361-32D12CFC717C}"/>
              </a:ext>
            </a:extLst>
          </p:cNvPr>
          <p:cNvSpPr>
            <a:spLocks noGrp="1" noChangeArrowheads="1"/>
          </p:cNvSpPr>
          <p:nvPr>
            <p:ph type="body" idx="1"/>
          </p:nvPr>
        </p:nvSpPr>
        <p:spPr>
          <a:xfrm>
            <a:off x="457200" y="1676400"/>
            <a:ext cx="7772400" cy="4687888"/>
          </a:xfrm>
          <a:ln/>
        </p:spPr>
        <p:txBody>
          <a:bodyPr lIns="90000" tIns="46800" rIns="90000" bIns="46800"/>
          <a:lstStyle/>
          <a:p>
            <a:pPr>
              <a:lnSpc>
                <a:spcPct val="93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b="1"/>
              <a:t>4.</a:t>
            </a:r>
            <a:r>
              <a:rPr lang="en-GB" altLang="en-US" sz="2000"/>
              <a:t> Standardize variables apart</a:t>
            </a:r>
          </a:p>
          <a:p>
            <a:pPr>
              <a:lnSpc>
                <a:spcPct val="11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t>	</a:t>
            </a:r>
            <a:r>
              <a:rPr lang="en-GB" altLang="en-US" sz="2000" b="1">
                <a:solidFill>
                  <a:srgbClr val="003366"/>
                </a:solidFill>
                <a:latin typeface="Symbol" panose="05050102010706020507" pitchFamily="18" charset="2"/>
              </a:rPr>
              <a:t></a:t>
            </a:r>
            <a:r>
              <a:rPr lang="en-GB" altLang="en-US" sz="2000" b="1" i="1">
                <a:solidFill>
                  <a:srgbClr val="003366"/>
                </a:solidFill>
              </a:rPr>
              <a:t>x</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i="1">
                <a:solidFill>
                  <a:srgbClr val="003366"/>
                </a:solidFill>
              </a:rPr>
              <a:t>y</a:t>
            </a:r>
            <a:r>
              <a:rPr lang="en-GB" altLang="en-US" sz="2000" b="1">
                <a:solidFill>
                  <a:srgbClr val="003366"/>
                </a:solidFill>
              </a:rPr>
              <a:t> animal(</a:t>
            </a:r>
            <a:r>
              <a:rPr lang="en-GB" altLang="en-US" sz="2000" b="1" i="1">
                <a:solidFill>
                  <a:srgbClr val="003366"/>
                </a:solidFill>
              </a:rPr>
              <a:t>y</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a:solidFill>
                  <a:srgbClr val="003366"/>
                </a:solidFill>
              </a:rPr>
              <a:t>loves(</a:t>
            </a:r>
            <a:r>
              <a:rPr lang="en-GB" altLang="en-US" sz="2000" b="1" i="1">
                <a:solidFill>
                  <a:srgbClr val="003366"/>
                </a:solidFill>
              </a:rPr>
              <a:t>x,y</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i="1">
                <a:solidFill>
                  <a:srgbClr val="003366"/>
                </a:solidFill>
              </a:rPr>
              <a:t>z</a:t>
            </a:r>
            <a:r>
              <a:rPr lang="en-GB" altLang="en-US" sz="2000" b="1">
                <a:solidFill>
                  <a:srgbClr val="003366"/>
                </a:solidFill>
              </a:rPr>
              <a:t> loves(</a:t>
            </a:r>
            <a:r>
              <a:rPr lang="en-GB" altLang="en-US" sz="2000" b="1" i="1">
                <a:solidFill>
                  <a:srgbClr val="003366"/>
                </a:solidFill>
              </a:rPr>
              <a:t>z,x</a:t>
            </a:r>
            <a:r>
              <a:rPr lang="en-GB" altLang="en-US" sz="2000" b="1">
                <a:solidFill>
                  <a:srgbClr val="003366"/>
                </a:solidFill>
              </a:rPr>
              <a:t>)]</a:t>
            </a:r>
          </a:p>
          <a:p>
            <a:pPr>
              <a:lnSpc>
                <a:spcPct val="11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000" b="1">
              <a:solidFill>
                <a:srgbClr val="003366"/>
              </a:solidFill>
            </a:endParaRPr>
          </a:p>
          <a:p>
            <a:pPr>
              <a:lnSpc>
                <a:spcPct val="11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b="1"/>
              <a:t>5.</a:t>
            </a:r>
            <a:r>
              <a:rPr lang="en-GB" altLang="en-US" sz="2000"/>
              <a:t> Eliminate Existentials by skolemizing</a:t>
            </a:r>
          </a:p>
          <a:p>
            <a:pPr>
              <a:lnSpc>
                <a:spcPct val="11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t>	</a:t>
            </a:r>
            <a:r>
              <a:rPr lang="en-GB" altLang="en-US" sz="2000" b="1">
                <a:solidFill>
                  <a:srgbClr val="003366"/>
                </a:solidFill>
                <a:latin typeface="Symbol" panose="05050102010706020507" pitchFamily="18" charset="2"/>
              </a:rPr>
              <a:t></a:t>
            </a:r>
            <a:r>
              <a:rPr lang="en-GB" altLang="en-US" sz="2000" b="1" i="1">
                <a:solidFill>
                  <a:srgbClr val="003366"/>
                </a:solidFill>
              </a:rPr>
              <a:t>x</a:t>
            </a:r>
            <a:r>
              <a:rPr lang="en-GB" altLang="en-US" sz="2000" b="1">
                <a:solidFill>
                  <a:srgbClr val="003366"/>
                </a:solidFill>
              </a:rPr>
              <a:t> [animal(</a:t>
            </a:r>
            <a:r>
              <a:rPr lang="en-GB" altLang="en-US" sz="2000" b="1" i="1">
                <a:solidFill>
                  <a:srgbClr val="003366"/>
                </a:solidFill>
              </a:rPr>
              <a:t>F(x)</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a:solidFill>
                  <a:srgbClr val="003366"/>
                </a:solidFill>
              </a:rPr>
              <a:t>loves(</a:t>
            </a:r>
            <a:r>
              <a:rPr lang="en-GB" altLang="en-US" sz="2000" b="1" i="1">
                <a:solidFill>
                  <a:srgbClr val="003366"/>
                </a:solidFill>
              </a:rPr>
              <a:t>x,F(x)</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a:solidFill>
                  <a:srgbClr val="003366"/>
                </a:solidFill>
              </a:rPr>
              <a:t> loves(</a:t>
            </a:r>
            <a:r>
              <a:rPr lang="en-GB" altLang="en-US" sz="2000" b="1" i="1">
                <a:solidFill>
                  <a:srgbClr val="003366"/>
                </a:solidFill>
              </a:rPr>
              <a:t>G(x),x</a:t>
            </a:r>
            <a:r>
              <a:rPr lang="en-GB" altLang="en-US" sz="2000" b="1">
                <a:solidFill>
                  <a:srgbClr val="003366"/>
                </a:solidFill>
              </a:rPr>
              <a:t>)</a:t>
            </a:r>
          </a:p>
          <a:p>
            <a:pPr>
              <a:lnSpc>
                <a:spcPct val="110000"/>
              </a:lnSpc>
              <a:spcBef>
                <a:spcPts val="600"/>
              </a:spcBef>
              <a:buFont typeface="Times New Roman" panose="02020603050405020304" pitchFamily="18"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000" b="1">
              <a:solidFill>
                <a:srgbClr val="003366"/>
              </a:solidFill>
            </a:endParaRPr>
          </a:p>
          <a:p>
            <a:pPr>
              <a:lnSpc>
                <a:spcPct val="110000"/>
              </a:lnSpc>
              <a:spcBef>
                <a:spcPts val="600"/>
              </a:spcBef>
              <a:buFont typeface="Times New Roman" panose="02020603050405020304" pitchFamily="18"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b="1"/>
              <a:t>6.</a:t>
            </a:r>
            <a:r>
              <a:rPr lang="en-GB" altLang="en-US" sz="2000"/>
              <a:t> Drop universals</a:t>
            </a:r>
          </a:p>
          <a:p>
            <a:pPr>
              <a:lnSpc>
                <a:spcPct val="110000"/>
              </a:lnSpc>
              <a:spcBef>
                <a:spcPts val="600"/>
              </a:spcBef>
              <a:buFont typeface="Times New Roman" panose="02020603050405020304" pitchFamily="18"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t>	</a:t>
            </a:r>
            <a:r>
              <a:rPr lang="en-GB" altLang="en-US" sz="2000" b="1">
                <a:solidFill>
                  <a:srgbClr val="003366"/>
                </a:solidFill>
              </a:rPr>
              <a:t>[animal(</a:t>
            </a:r>
            <a:r>
              <a:rPr lang="en-GB" altLang="en-US" sz="2000" b="1" i="1">
                <a:solidFill>
                  <a:srgbClr val="003366"/>
                </a:solidFill>
              </a:rPr>
              <a:t>F(x)</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a:solidFill>
                  <a:srgbClr val="003366"/>
                </a:solidFill>
              </a:rPr>
              <a:t>loves(</a:t>
            </a:r>
            <a:r>
              <a:rPr lang="en-GB" altLang="en-US" sz="2000" b="1" i="1">
                <a:solidFill>
                  <a:srgbClr val="003366"/>
                </a:solidFill>
              </a:rPr>
              <a:t>x,F(x)</a:t>
            </a:r>
            <a:r>
              <a:rPr lang="en-GB" altLang="en-US" sz="2000" b="1">
                <a:solidFill>
                  <a:srgbClr val="003366"/>
                </a:solidFill>
              </a:rPr>
              <a:t>)] </a:t>
            </a:r>
            <a:r>
              <a:rPr lang="en-GB" altLang="en-US" sz="2000" b="1">
                <a:solidFill>
                  <a:srgbClr val="003366"/>
                </a:solidFill>
                <a:latin typeface="Symbol" panose="05050102010706020507" pitchFamily="18" charset="2"/>
              </a:rPr>
              <a:t></a:t>
            </a:r>
            <a:r>
              <a:rPr lang="en-GB" altLang="en-US" sz="2000" b="1">
                <a:solidFill>
                  <a:srgbClr val="003366"/>
                </a:solidFill>
              </a:rPr>
              <a:t> loves(</a:t>
            </a:r>
            <a:r>
              <a:rPr lang="en-GB" altLang="en-US" sz="2000" b="1" i="1">
                <a:solidFill>
                  <a:srgbClr val="003366"/>
                </a:solidFill>
              </a:rPr>
              <a:t>G(x),x</a:t>
            </a:r>
            <a:r>
              <a:rPr lang="en-GB" altLang="en-US" sz="2000" b="1">
                <a:solidFill>
                  <a:srgbClr val="003366"/>
                </a:solidFill>
              </a:rPr>
              <a:t>)</a:t>
            </a:r>
          </a:p>
          <a:p>
            <a:pPr>
              <a:lnSpc>
                <a:spcPct val="110000"/>
              </a:lnSpc>
              <a:spcBef>
                <a:spcPts val="600"/>
              </a:spcBef>
              <a:buFont typeface="Times New Roman" panose="02020603050405020304" pitchFamily="18"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000" b="1">
              <a:solidFill>
                <a:srgbClr val="003366"/>
              </a:solidFill>
            </a:endParaRPr>
          </a:p>
          <a:p>
            <a:pPr>
              <a:lnSpc>
                <a:spcPct val="110000"/>
              </a:lnSpc>
              <a:spcBef>
                <a:spcPts val="600"/>
              </a:spcBef>
              <a:buFont typeface="Times New Roman" panose="02020603050405020304" pitchFamily="18"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b="1"/>
              <a:t>7&amp;8.</a:t>
            </a:r>
            <a:r>
              <a:rPr lang="en-GB" altLang="en-US" sz="2000"/>
              <a:t> Distribute </a:t>
            </a:r>
            <a:r>
              <a:rPr lang="en-GB" altLang="en-US" sz="2000">
                <a:latin typeface="Symbol" panose="05050102010706020507" pitchFamily="18" charset="2"/>
              </a:rPr>
              <a:t></a:t>
            </a:r>
            <a:r>
              <a:rPr lang="en-GB" altLang="en-US" sz="2000"/>
              <a:t> over </a:t>
            </a:r>
            <a:r>
              <a:rPr lang="en-GB" altLang="en-US" sz="2000">
                <a:latin typeface="Symbol" panose="05050102010706020507" pitchFamily="18" charset="2"/>
              </a:rPr>
              <a:t></a:t>
            </a:r>
            <a:r>
              <a:rPr lang="en-GB" altLang="en-US" sz="2000"/>
              <a:t> , group conjunctions/disjunctions:</a:t>
            </a:r>
          </a:p>
          <a:p>
            <a:pPr>
              <a:lnSpc>
                <a:spcPct val="110000"/>
              </a:lnSpc>
              <a:spcBef>
                <a:spcPts val="500"/>
              </a:spcBef>
              <a:buFont typeface="Times New Roman" panose="02020603050405020304" pitchFamily="18"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a:t>	</a:t>
            </a:r>
            <a:r>
              <a:rPr lang="en-GB" altLang="en-US" sz="1800" b="1">
                <a:solidFill>
                  <a:srgbClr val="003366"/>
                </a:solidFill>
              </a:rPr>
              <a:t>[animal(</a:t>
            </a:r>
            <a:r>
              <a:rPr lang="en-GB" altLang="en-US" sz="1800" b="1" i="1">
                <a:solidFill>
                  <a:srgbClr val="003366"/>
                </a:solidFill>
              </a:rPr>
              <a:t>F(x)</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loves(</a:t>
            </a:r>
            <a:r>
              <a:rPr lang="en-GB" altLang="en-US" sz="1800" b="1" i="1">
                <a:solidFill>
                  <a:srgbClr val="003366"/>
                </a:solidFill>
              </a:rPr>
              <a:t>G(x),x</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loves(</a:t>
            </a:r>
            <a:r>
              <a:rPr lang="en-GB" altLang="en-US" sz="1800" b="1" i="1">
                <a:solidFill>
                  <a:srgbClr val="003366"/>
                </a:solidFill>
              </a:rPr>
              <a:t>x,F(x)</a:t>
            </a:r>
            <a:r>
              <a:rPr lang="en-GB" altLang="en-US" sz="1800" b="1">
                <a:solidFill>
                  <a:srgbClr val="003366"/>
                </a:solidFill>
              </a:rPr>
              <a:t>) </a:t>
            </a:r>
            <a:r>
              <a:rPr lang="en-GB" altLang="en-US" sz="1800" b="1">
                <a:solidFill>
                  <a:srgbClr val="003366"/>
                </a:solidFill>
                <a:latin typeface="Symbol" panose="05050102010706020507" pitchFamily="18" charset="2"/>
              </a:rPr>
              <a:t></a:t>
            </a:r>
            <a:r>
              <a:rPr lang="en-GB" altLang="en-US" sz="1800" b="1">
                <a:solidFill>
                  <a:srgbClr val="003366"/>
                </a:solidFill>
              </a:rPr>
              <a:t> loves(</a:t>
            </a:r>
            <a:r>
              <a:rPr lang="en-GB" altLang="en-US" sz="1800" b="1" i="1">
                <a:solidFill>
                  <a:srgbClr val="003366"/>
                </a:solidFill>
              </a:rPr>
              <a:t>G(x),x</a:t>
            </a:r>
            <a:r>
              <a:rPr lang="en-GB" altLang="en-US" sz="1800" b="1">
                <a:solidFill>
                  <a:srgbClr val="003366"/>
                </a:solidFill>
              </a:rPr>
              <a:t>)]</a:t>
            </a:r>
          </a:p>
        </p:txBody>
      </p:sp>
      <p:pic>
        <p:nvPicPr>
          <p:cNvPr id="2" name="Audio 1">
            <a:hlinkClick r:id="" action="ppaction://media"/>
            <a:extLst>
              <a:ext uri="{FF2B5EF4-FFF2-40B4-BE49-F238E27FC236}">
                <a16:creationId xmlns:a16="http://schemas.microsoft.com/office/drawing/2014/main" id="{DB72699D-77C6-4501-A632-09E992902F8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756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9742F08E-CB5D-43D6-A825-AAA6E65F7B7B}"/>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t>Summary</a:t>
            </a:r>
          </a:p>
        </p:txBody>
      </p:sp>
      <p:sp>
        <p:nvSpPr>
          <p:cNvPr id="38914" name="Rectangle 2">
            <a:extLst>
              <a:ext uri="{FF2B5EF4-FFF2-40B4-BE49-F238E27FC236}">
                <a16:creationId xmlns:a16="http://schemas.microsoft.com/office/drawing/2014/main" id="{8A221080-E7DC-4183-A541-553468736BCA}"/>
              </a:ext>
            </a:extLst>
          </p:cNvPr>
          <p:cNvSpPr>
            <a:spLocks noGrp="1" noChangeArrowheads="1"/>
          </p:cNvSpPr>
          <p:nvPr>
            <p:ph type="body" idx="1"/>
          </p:nvPr>
        </p:nvSpPr>
        <p:spPr>
          <a:xfrm>
            <a:off x="228600" y="2057400"/>
            <a:ext cx="7162800" cy="3962400"/>
          </a:xfrm>
          <a:ln/>
        </p:spPr>
        <p:txBody>
          <a:bodyPr lIns="90000" tIns="46800" rIns="90000" bIns="46800"/>
          <a:lstStyle/>
          <a:p>
            <a:pPr>
              <a:lnSpc>
                <a:spcPct val="93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First-Order logic is a language that is very expressive, but inference is challenging.</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a:t>
            </a:r>
            <a:r>
              <a:rPr lang="en-GB" altLang="en-US" dirty="0">
                <a:solidFill>
                  <a:srgbClr val="CC3300"/>
                </a:solidFill>
              </a:rPr>
              <a:t>Forward Chaining</a:t>
            </a:r>
            <a:r>
              <a:rPr lang="en-GB" altLang="en-US" dirty="0"/>
              <a:t> and </a:t>
            </a:r>
            <a:r>
              <a:rPr lang="en-GB" altLang="en-US" dirty="0">
                <a:solidFill>
                  <a:srgbClr val="CC3300"/>
                </a:solidFill>
              </a:rPr>
              <a:t>Backward Chaining</a:t>
            </a:r>
            <a:r>
              <a:rPr lang="en-GB" altLang="en-US" dirty="0"/>
              <a:t> algorithms use </a:t>
            </a:r>
            <a:r>
              <a:rPr lang="en-GB" altLang="en-US" dirty="0">
                <a:solidFill>
                  <a:srgbClr val="CC3300"/>
                </a:solidFill>
              </a:rPr>
              <a:t>Generalized Modus Ponens</a:t>
            </a:r>
            <a:r>
              <a:rPr lang="en-GB" altLang="en-US" dirty="0"/>
              <a:t> (but are only complete for HNF).</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solidFill>
                  <a:srgbClr val="CC3300"/>
                </a:solidFill>
              </a:rPr>
              <a:t>Resolution</a:t>
            </a:r>
            <a:r>
              <a:rPr lang="en-GB" altLang="en-US" dirty="0"/>
              <a:t> inference is complete for all FOL (even if not HNF) but KBs must be converted to CNF to use it.</a:t>
            </a:r>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a:p>
            <a:pPr>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3200" dirty="0"/>
          </a:p>
        </p:txBody>
      </p:sp>
      <p:pic>
        <p:nvPicPr>
          <p:cNvPr id="3" name="Audio 2">
            <a:hlinkClick r:id="" action="ppaction://media"/>
            <a:extLst>
              <a:ext uri="{FF2B5EF4-FFF2-40B4-BE49-F238E27FC236}">
                <a16:creationId xmlns:a16="http://schemas.microsoft.com/office/drawing/2014/main" id="{7D5CFC9E-3540-494B-A33A-398324D9D1B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3271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145408E9-FE23-41D2-A291-DD5898C1EE8D}"/>
              </a:ext>
            </a:extLst>
          </p:cNvPr>
          <p:cNvSpPr>
            <a:spLocks noGrp="1" noChangeArrowheads="1"/>
          </p:cNvSpPr>
          <p:nvPr>
            <p:ph type="title"/>
          </p:nvPr>
        </p:nvSpPr>
        <p:spPr>
          <a:xfrm>
            <a:off x="533400" y="9144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More Inference Rules for FOL</a:t>
            </a:r>
          </a:p>
        </p:txBody>
      </p:sp>
      <p:sp>
        <p:nvSpPr>
          <p:cNvPr id="5123" name="AutoShape 3">
            <a:extLst>
              <a:ext uri="{FF2B5EF4-FFF2-40B4-BE49-F238E27FC236}">
                <a16:creationId xmlns:a16="http://schemas.microsoft.com/office/drawing/2014/main" id="{FBC492C3-3D82-4122-A6E8-C92C91BCC068}"/>
              </a:ext>
            </a:extLst>
          </p:cNvPr>
          <p:cNvSpPr>
            <a:spLocks noChangeArrowheads="1"/>
          </p:cNvSpPr>
          <p:nvPr/>
        </p:nvSpPr>
        <p:spPr bwMode="auto">
          <a:xfrm>
            <a:off x="1143000" y="2819400"/>
            <a:ext cx="4876800" cy="1143000"/>
          </a:xfrm>
          <a:prstGeom prst="roundRect">
            <a:avLst>
              <a:gd name="adj" fmla="val 1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24" name="Text Box 4">
            <a:extLst>
              <a:ext uri="{FF2B5EF4-FFF2-40B4-BE49-F238E27FC236}">
                <a16:creationId xmlns:a16="http://schemas.microsoft.com/office/drawing/2014/main" id="{7769943E-EBAD-421A-A4C7-1E883596E811}"/>
              </a:ext>
            </a:extLst>
          </p:cNvPr>
          <p:cNvSpPr txBox="1">
            <a:spLocks noChangeArrowheads="1"/>
          </p:cNvSpPr>
          <p:nvPr/>
        </p:nvSpPr>
        <p:spPr bwMode="auto">
          <a:xfrm>
            <a:off x="533400" y="2057400"/>
            <a:ext cx="48768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1pPr>
            <a:lvl2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9pPr>
          </a:lstStyle>
          <a:p>
            <a:pPr eaLnBrk="1" hangingPunct="1">
              <a:lnSpc>
                <a:spcPct val="93000"/>
              </a:lnSpc>
              <a:spcBef>
                <a:spcPts val="500"/>
              </a:spcBef>
              <a:buClr>
                <a:srgbClr val="0099CC"/>
              </a:buClr>
              <a:buSzPct val="80000"/>
              <a:buFont typeface="Wingdings" panose="05000000000000000000" pitchFamily="2" charset="2"/>
              <a:buChar char=""/>
            </a:pPr>
            <a:r>
              <a:rPr lang="en-GB" altLang="en-US" sz="2000" b="1">
                <a:latin typeface="Arial" panose="020B0604020202020204" pitchFamily="34" charset="0"/>
              </a:rPr>
              <a:t>Universal Elimination, UE</a:t>
            </a:r>
          </a:p>
          <a:p>
            <a:pPr eaLnBrk="1" hangingPunct="1">
              <a:spcBef>
                <a:spcPts val="500"/>
              </a:spcBef>
              <a:buClr>
                <a:srgbClr val="000000"/>
              </a:buClr>
              <a:buSzPct val="75000"/>
              <a:buFont typeface="Wingdings" panose="05000000000000000000" pitchFamily="2" charset="2"/>
              <a:buNone/>
            </a:pPr>
            <a:r>
              <a:rPr lang="en-GB" altLang="en-US" sz="2000">
                <a:latin typeface="Arial" panose="020B0604020202020204" pitchFamily="34" charset="0"/>
              </a:rPr>
              <a:t>	variable substituted with ground term</a:t>
            </a:r>
          </a:p>
          <a:p>
            <a:pPr eaLnBrk="1" hangingPunct="1">
              <a:spcBef>
                <a:spcPts val="350"/>
              </a:spcBef>
              <a:buClr>
                <a:srgbClr val="000000"/>
              </a:buClr>
              <a:buSzPct val="75000"/>
              <a:buFont typeface="Wingdings" panose="05000000000000000000" pitchFamily="2" charset="2"/>
              <a:buNone/>
            </a:pPr>
            <a:r>
              <a:rPr lang="en-GB" altLang="en-US" sz="1800" b="1"/>
              <a:t>	</a:t>
            </a:r>
            <a:r>
              <a:rPr lang="en-GB" altLang="en-US" sz="1400" b="1">
                <a:latin typeface="Symbol" panose="05050102010706020507" pitchFamily="18" charset="2"/>
              </a:rPr>
              <a:t></a:t>
            </a:r>
            <a:r>
              <a:rPr lang="en-GB" altLang="en-US" sz="1400" b="1">
                <a:latin typeface="Courier New" panose="02070309020205020404" pitchFamily="49" charset="0"/>
              </a:rPr>
              <a:t>x Eats(Jim, x) </a:t>
            </a:r>
            <a:r>
              <a:rPr lang="en-GB" altLang="en-US" sz="1400"/>
              <a:t>infer</a:t>
            </a:r>
            <a:r>
              <a:rPr lang="en-GB" altLang="en-US" sz="1400" b="1">
                <a:latin typeface="Courier New" panose="02070309020205020404" pitchFamily="49" charset="0"/>
              </a:rPr>
              <a:t> Eats(Jim, Cake)</a:t>
            </a:r>
          </a:p>
        </p:txBody>
      </p:sp>
      <p:sp>
        <p:nvSpPr>
          <p:cNvPr id="5125" name="AutoShape 5">
            <a:extLst>
              <a:ext uri="{FF2B5EF4-FFF2-40B4-BE49-F238E27FC236}">
                <a16:creationId xmlns:a16="http://schemas.microsoft.com/office/drawing/2014/main" id="{434112B5-5297-4227-B063-59F90633AA19}"/>
              </a:ext>
            </a:extLst>
          </p:cNvPr>
          <p:cNvSpPr>
            <a:spLocks noChangeArrowheads="1"/>
          </p:cNvSpPr>
          <p:nvPr/>
        </p:nvSpPr>
        <p:spPr bwMode="auto">
          <a:xfrm>
            <a:off x="1143000" y="4038600"/>
            <a:ext cx="4876800" cy="1143000"/>
          </a:xfrm>
          <a:prstGeom prst="roundRect">
            <a:avLst>
              <a:gd name="adj" fmla="val 1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26" name="Text Box 6">
            <a:extLst>
              <a:ext uri="{FF2B5EF4-FFF2-40B4-BE49-F238E27FC236}">
                <a16:creationId xmlns:a16="http://schemas.microsoft.com/office/drawing/2014/main" id="{46198FBA-C341-4DE5-AD5A-AB7FC1BB9FB0}"/>
              </a:ext>
            </a:extLst>
          </p:cNvPr>
          <p:cNvSpPr txBox="1">
            <a:spLocks noChangeArrowheads="1"/>
          </p:cNvSpPr>
          <p:nvPr/>
        </p:nvSpPr>
        <p:spPr bwMode="auto">
          <a:xfrm>
            <a:off x="533400" y="3276600"/>
            <a:ext cx="48768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1pPr>
            <a:lvl2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9pPr>
          </a:lstStyle>
          <a:p>
            <a:pPr eaLnBrk="1" hangingPunct="1">
              <a:lnSpc>
                <a:spcPct val="93000"/>
              </a:lnSpc>
              <a:spcBef>
                <a:spcPts val="500"/>
              </a:spcBef>
              <a:buClr>
                <a:srgbClr val="0099CC"/>
              </a:buClr>
              <a:buSzPct val="80000"/>
              <a:buFont typeface="Wingdings" panose="05000000000000000000" pitchFamily="2" charset="2"/>
              <a:buChar char=""/>
            </a:pPr>
            <a:r>
              <a:rPr lang="en-GB" altLang="en-US" sz="2000" b="1">
                <a:latin typeface="Arial" panose="020B0604020202020204" pitchFamily="34" charset="0"/>
              </a:rPr>
              <a:t>Existential Elimination, EE</a:t>
            </a:r>
          </a:p>
          <a:p>
            <a:pPr eaLnBrk="1" hangingPunct="1">
              <a:spcBef>
                <a:spcPts val="500"/>
              </a:spcBef>
              <a:buClr>
                <a:srgbClr val="000000"/>
              </a:buClr>
              <a:buSzPct val="75000"/>
              <a:buFont typeface="Wingdings" panose="05000000000000000000" pitchFamily="2" charset="2"/>
              <a:buNone/>
            </a:pPr>
            <a:r>
              <a:rPr lang="en-GB" altLang="en-US" sz="2000" b="1">
                <a:latin typeface="Arial" panose="020B0604020202020204" pitchFamily="34" charset="0"/>
              </a:rPr>
              <a:t>	</a:t>
            </a:r>
            <a:r>
              <a:rPr lang="en-GB" altLang="en-US" sz="2000">
                <a:latin typeface="Arial" panose="020B0604020202020204" pitchFamily="34" charset="0"/>
              </a:rPr>
              <a:t>variable</a:t>
            </a:r>
            <a:r>
              <a:rPr lang="en-GB" altLang="en-US" sz="2000" b="1">
                <a:latin typeface="Arial" panose="020B0604020202020204" pitchFamily="34" charset="0"/>
              </a:rPr>
              <a:t> </a:t>
            </a:r>
            <a:r>
              <a:rPr lang="en-GB" altLang="en-US" sz="2000">
                <a:latin typeface="Arial" panose="020B0604020202020204" pitchFamily="34" charset="0"/>
              </a:rPr>
              <a:t>substituted with </a:t>
            </a:r>
            <a:r>
              <a:rPr lang="en-GB" altLang="en-US" sz="2000" i="1">
                <a:latin typeface="Arial" panose="020B0604020202020204" pitchFamily="34" charset="0"/>
              </a:rPr>
              <a:t>new</a:t>
            </a:r>
            <a:r>
              <a:rPr lang="en-GB" altLang="en-US" sz="2000">
                <a:latin typeface="Arial" panose="020B0604020202020204" pitchFamily="34" charset="0"/>
              </a:rPr>
              <a:t> constant</a:t>
            </a:r>
          </a:p>
          <a:p>
            <a:pPr eaLnBrk="1" hangingPunct="1">
              <a:spcBef>
                <a:spcPts val="350"/>
              </a:spcBef>
              <a:buClr>
                <a:srgbClr val="000000"/>
              </a:buClr>
              <a:buSzPct val="75000"/>
              <a:buFont typeface="Wingdings" panose="05000000000000000000" pitchFamily="2" charset="2"/>
              <a:buNone/>
            </a:pPr>
            <a:r>
              <a:rPr lang="en-GB" altLang="en-US" sz="1800" b="1"/>
              <a:t>	</a:t>
            </a:r>
            <a:r>
              <a:rPr lang="en-GB" altLang="en-US" sz="1400" b="1">
                <a:latin typeface="Symbol" panose="05050102010706020507" pitchFamily="18" charset="2"/>
              </a:rPr>
              <a:t></a:t>
            </a:r>
            <a:r>
              <a:rPr lang="en-GB" altLang="en-US" sz="1400" b="1">
                <a:latin typeface="Courier New" panose="02070309020205020404" pitchFamily="49" charset="0"/>
              </a:rPr>
              <a:t>x Eats(Jim, x) </a:t>
            </a:r>
            <a:r>
              <a:rPr lang="en-GB" altLang="en-US" sz="1400"/>
              <a:t>infer</a:t>
            </a:r>
            <a:r>
              <a:rPr lang="en-GB" altLang="en-US" sz="1400" b="1">
                <a:latin typeface="Courier New" panose="02070309020205020404" pitchFamily="49" charset="0"/>
              </a:rPr>
              <a:t> Eats(Jim, NewFood)</a:t>
            </a:r>
          </a:p>
        </p:txBody>
      </p:sp>
      <p:sp>
        <p:nvSpPr>
          <p:cNvPr id="5127" name="AutoShape 7">
            <a:extLst>
              <a:ext uri="{FF2B5EF4-FFF2-40B4-BE49-F238E27FC236}">
                <a16:creationId xmlns:a16="http://schemas.microsoft.com/office/drawing/2014/main" id="{27276CC0-6E90-4F99-BA17-ABF31CE52693}"/>
              </a:ext>
            </a:extLst>
          </p:cNvPr>
          <p:cNvSpPr>
            <a:spLocks noChangeArrowheads="1"/>
          </p:cNvSpPr>
          <p:nvPr/>
        </p:nvSpPr>
        <p:spPr bwMode="auto">
          <a:xfrm>
            <a:off x="1143000" y="5334000"/>
            <a:ext cx="4876800" cy="1066800"/>
          </a:xfrm>
          <a:prstGeom prst="roundRect">
            <a:avLst>
              <a:gd name="adj" fmla="val 14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128" name="Text Box 8">
            <a:extLst>
              <a:ext uri="{FF2B5EF4-FFF2-40B4-BE49-F238E27FC236}">
                <a16:creationId xmlns:a16="http://schemas.microsoft.com/office/drawing/2014/main" id="{C0D59B36-2BA8-4206-87D6-EE62FF8A269D}"/>
              </a:ext>
            </a:extLst>
          </p:cNvPr>
          <p:cNvSpPr txBox="1">
            <a:spLocks noChangeArrowheads="1"/>
          </p:cNvSpPr>
          <p:nvPr/>
        </p:nvSpPr>
        <p:spPr bwMode="auto">
          <a:xfrm>
            <a:off x="533400" y="4572000"/>
            <a:ext cx="48768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1pPr>
            <a:lvl2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9pPr>
          </a:lstStyle>
          <a:p>
            <a:pPr eaLnBrk="1" hangingPunct="1">
              <a:lnSpc>
                <a:spcPct val="93000"/>
              </a:lnSpc>
              <a:spcBef>
                <a:spcPts val="500"/>
              </a:spcBef>
              <a:buClr>
                <a:srgbClr val="0099CC"/>
              </a:buClr>
              <a:buSzPct val="80000"/>
              <a:buFont typeface="Wingdings" panose="05000000000000000000" pitchFamily="2" charset="2"/>
              <a:buChar char=""/>
            </a:pPr>
            <a:r>
              <a:rPr lang="en-GB" altLang="en-US" sz="2000" b="1">
                <a:latin typeface="Arial" panose="020B0604020202020204" pitchFamily="34" charset="0"/>
              </a:rPr>
              <a:t>Existential Introduction, EI</a:t>
            </a:r>
          </a:p>
          <a:p>
            <a:pPr eaLnBrk="1" hangingPunct="1">
              <a:spcBef>
                <a:spcPts val="500"/>
              </a:spcBef>
              <a:buClr>
                <a:srgbClr val="000000"/>
              </a:buClr>
              <a:buSzPct val="75000"/>
              <a:buFont typeface="Wingdings" panose="05000000000000000000" pitchFamily="2" charset="2"/>
              <a:buNone/>
            </a:pPr>
            <a:r>
              <a:rPr lang="en-GB" altLang="en-US" sz="2000" b="1">
                <a:latin typeface="Arial" panose="020B0604020202020204" pitchFamily="34" charset="0"/>
              </a:rPr>
              <a:t>	</a:t>
            </a:r>
            <a:r>
              <a:rPr lang="en-GB" altLang="en-US" sz="2000">
                <a:latin typeface="Arial" panose="020B0604020202020204" pitchFamily="34" charset="0"/>
              </a:rPr>
              <a:t>ground term substituted with variable</a:t>
            </a:r>
          </a:p>
          <a:p>
            <a:pPr eaLnBrk="1" hangingPunct="1">
              <a:spcBef>
                <a:spcPts val="350"/>
              </a:spcBef>
              <a:buClr>
                <a:srgbClr val="000000"/>
              </a:buClr>
              <a:buSzPct val="75000"/>
              <a:buFont typeface="Wingdings" panose="05000000000000000000" pitchFamily="2" charset="2"/>
              <a:buNone/>
            </a:pPr>
            <a:r>
              <a:rPr lang="en-GB" altLang="en-US" sz="1800" b="1"/>
              <a:t>	</a:t>
            </a:r>
            <a:r>
              <a:rPr lang="en-GB" altLang="en-US" sz="1400" b="1">
                <a:latin typeface="Courier New" panose="02070309020205020404" pitchFamily="49" charset="0"/>
              </a:rPr>
              <a:t>Eats(Jim, Cake) </a:t>
            </a:r>
            <a:r>
              <a:rPr lang="en-GB" altLang="en-US" sz="1400"/>
              <a:t>infer</a:t>
            </a:r>
            <a:r>
              <a:rPr lang="en-GB" altLang="en-US" sz="1400" b="1">
                <a:latin typeface="Courier New" panose="02070309020205020404" pitchFamily="49" charset="0"/>
              </a:rPr>
              <a:t> </a:t>
            </a:r>
            <a:r>
              <a:rPr lang="en-GB" altLang="en-US" sz="1400" b="1">
                <a:latin typeface="Symbol" panose="05050102010706020507" pitchFamily="18" charset="2"/>
              </a:rPr>
              <a:t></a:t>
            </a:r>
            <a:r>
              <a:rPr lang="en-GB" altLang="en-US" sz="1400" b="1">
                <a:latin typeface="Courier New" panose="02070309020205020404" pitchFamily="49" charset="0"/>
              </a:rPr>
              <a:t>x Eats(x, Cake)</a:t>
            </a:r>
          </a:p>
        </p:txBody>
      </p:sp>
      <p:grpSp>
        <p:nvGrpSpPr>
          <p:cNvPr id="5129" name="Group 9">
            <a:extLst>
              <a:ext uri="{FF2B5EF4-FFF2-40B4-BE49-F238E27FC236}">
                <a16:creationId xmlns:a16="http://schemas.microsoft.com/office/drawing/2014/main" id="{39230F03-B277-4652-881C-47272605353A}"/>
              </a:ext>
            </a:extLst>
          </p:cNvPr>
          <p:cNvGrpSpPr>
            <a:grpSpLocks/>
          </p:cNvGrpSpPr>
          <p:nvPr/>
        </p:nvGrpSpPr>
        <p:grpSpPr bwMode="auto">
          <a:xfrm>
            <a:off x="5791200" y="1981200"/>
            <a:ext cx="2438400" cy="396875"/>
            <a:chOff x="3648" y="1728"/>
            <a:chExt cx="1536" cy="250"/>
          </a:xfrm>
        </p:grpSpPr>
        <p:sp>
          <p:nvSpPr>
            <p:cNvPr id="5130" name="Text Box 10">
              <a:extLst>
                <a:ext uri="{FF2B5EF4-FFF2-40B4-BE49-F238E27FC236}">
                  <a16:creationId xmlns:a16="http://schemas.microsoft.com/office/drawing/2014/main" id="{45EB6B52-51BA-49F8-BB1E-90BE2D331958}"/>
                </a:ext>
              </a:extLst>
            </p:cNvPr>
            <p:cNvSpPr txBox="1">
              <a:spLocks noChangeArrowheads="1"/>
            </p:cNvSpPr>
            <p:nvPr/>
          </p:nvSpPr>
          <p:spPr bwMode="auto">
            <a:xfrm>
              <a:off x="3648" y="1728"/>
              <a:ext cx="1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spcBef>
                  <a:spcPts val="500"/>
                </a:spcBef>
                <a:buClr>
                  <a:srgbClr val="000000"/>
                </a:buClr>
                <a:buSzPct val="75000"/>
                <a:buFont typeface="Wingdings" panose="05000000000000000000" pitchFamily="2" charset="2"/>
                <a:buNone/>
              </a:pPr>
              <a:r>
                <a:rPr lang="en-GB" altLang="en-US" sz="2000" b="1">
                  <a:latin typeface="Symbol" panose="05050102010706020507" pitchFamily="18" charset="2"/>
                </a:rPr>
                <a:t></a:t>
              </a:r>
              <a:r>
                <a:rPr lang="en-GB" altLang="en-US" sz="2000" b="1" i="1">
                  <a:latin typeface="Palatino" pitchFamily="2" charset="0"/>
                </a:rPr>
                <a:t>v </a:t>
              </a:r>
              <a:r>
                <a:rPr lang="en-GB" altLang="en-US" sz="2000" b="1" i="1">
                  <a:latin typeface="Courier New" panose="02070309020205020404" pitchFamily="49" charset="0"/>
                </a:rPr>
                <a:t>α</a:t>
              </a:r>
            </a:p>
          </p:txBody>
        </p:sp>
        <p:sp>
          <p:nvSpPr>
            <p:cNvPr id="5131" name="Line 11">
              <a:extLst>
                <a:ext uri="{FF2B5EF4-FFF2-40B4-BE49-F238E27FC236}">
                  <a16:creationId xmlns:a16="http://schemas.microsoft.com/office/drawing/2014/main" id="{88C8C13E-E03E-4DD1-BD31-022A4405566A}"/>
                </a:ext>
              </a:extLst>
            </p:cNvPr>
            <p:cNvSpPr>
              <a:spLocks noChangeShapeType="1"/>
            </p:cNvSpPr>
            <p:nvPr/>
          </p:nvSpPr>
          <p:spPr bwMode="auto">
            <a:xfrm>
              <a:off x="3648" y="1951"/>
              <a:ext cx="1536"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32" name="Text Box 12">
            <a:extLst>
              <a:ext uri="{FF2B5EF4-FFF2-40B4-BE49-F238E27FC236}">
                <a16:creationId xmlns:a16="http://schemas.microsoft.com/office/drawing/2014/main" id="{779B4A5C-4C75-46A8-BE2A-EF1FAC90B05D}"/>
              </a:ext>
            </a:extLst>
          </p:cNvPr>
          <p:cNvSpPr txBox="1">
            <a:spLocks noChangeArrowheads="1"/>
          </p:cNvSpPr>
          <p:nvPr/>
        </p:nvSpPr>
        <p:spPr bwMode="auto">
          <a:xfrm>
            <a:off x="5867400" y="2438400"/>
            <a:ext cx="24384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a:latin typeface="Palatino" pitchFamily="2" charset="0"/>
              </a:rPr>
              <a:t>SUBST({</a:t>
            </a:r>
            <a:r>
              <a:rPr lang="en-GB" altLang="en-US" sz="2000" b="1" i="1">
                <a:latin typeface="Palatino" pitchFamily="2" charset="0"/>
              </a:rPr>
              <a:t>v</a:t>
            </a:r>
            <a:r>
              <a:rPr lang="en-GB" altLang="en-US" sz="2000" b="1">
                <a:latin typeface="Palatino" pitchFamily="2" charset="0"/>
              </a:rPr>
              <a:t>/</a:t>
            </a:r>
            <a:r>
              <a:rPr lang="en-GB" altLang="en-US" sz="2000" b="1" i="1">
                <a:latin typeface="Palatino" pitchFamily="2" charset="0"/>
              </a:rPr>
              <a:t>g</a:t>
            </a:r>
            <a:r>
              <a:rPr lang="en-GB" altLang="en-US" sz="2000" b="1">
                <a:latin typeface="Palatino" pitchFamily="2" charset="0"/>
              </a:rPr>
              <a:t>}, </a:t>
            </a:r>
            <a:r>
              <a:rPr lang="en-GB" altLang="en-US" sz="2000" b="1" i="1">
                <a:latin typeface="Courier New" panose="02070309020205020404" pitchFamily="49" charset="0"/>
              </a:rPr>
              <a:t>α</a:t>
            </a:r>
            <a:r>
              <a:rPr lang="en-GB" altLang="en-US" sz="2000" b="1">
                <a:latin typeface="Palatino" pitchFamily="2" charset="0"/>
              </a:rPr>
              <a:t>)</a:t>
            </a:r>
          </a:p>
        </p:txBody>
      </p:sp>
      <p:grpSp>
        <p:nvGrpSpPr>
          <p:cNvPr id="5133" name="Group 13">
            <a:extLst>
              <a:ext uri="{FF2B5EF4-FFF2-40B4-BE49-F238E27FC236}">
                <a16:creationId xmlns:a16="http://schemas.microsoft.com/office/drawing/2014/main" id="{1071BFFB-987B-409B-8EB7-94B43B3F8833}"/>
              </a:ext>
            </a:extLst>
          </p:cNvPr>
          <p:cNvGrpSpPr>
            <a:grpSpLocks/>
          </p:cNvGrpSpPr>
          <p:nvPr/>
        </p:nvGrpSpPr>
        <p:grpSpPr bwMode="auto">
          <a:xfrm>
            <a:off x="5867400" y="3200400"/>
            <a:ext cx="2436813" cy="455613"/>
            <a:chOff x="3648" y="2496"/>
            <a:chExt cx="1535" cy="287"/>
          </a:xfrm>
        </p:grpSpPr>
        <p:sp>
          <p:nvSpPr>
            <p:cNvPr id="5134" name="Text Box 14">
              <a:extLst>
                <a:ext uri="{FF2B5EF4-FFF2-40B4-BE49-F238E27FC236}">
                  <a16:creationId xmlns:a16="http://schemas.microsoft.com/office/drawing/2014/main" id="{4BC1A708-0EBF-4949-B294-F9A0EF48D9EF}"/>
                </a:ext>
              </a:extLst>
            </p:cNvPr>
            <p:cNvSpPr txBox="1">
              <a:spLocks noChangeArrowheads="1"/>
            </p:cNvSpPr>
            <p:nvPr/>
          </p:nvSpPr>
          <p:spPr bwMode="auto">
            <a:xfrm>
              <a:off x="3648" y="2496"/>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spcBef>
                  <a:spcPts val="500"/>
                </a:spcBef>
                <a:buClr>
                  <a:srgbClr val="000000"/>
                </a:buClr>
                <a:buSzPct val="75000"/>
                <a:buFont typeface="Wingdings" panose="05000000000000000000" pitchFamily="2" charset="2"/>
                <a:buNone/>
              </a:pPr>
              <a:r>
                <a:rPr lang="en-GB" altLang="en-US" sz="2000" b="1">
                  <a:latin typeface="Symbol" panose="05050102010706020507" pitchFamily="18" charset="2"/>
                </a:rPr>
                <a:t></a:t>
              </a:r>
              <a:r>
                <a:rPr lang="en-GB" altLang="en-US" sz="2000" b="1" i="1">
                  <a:latin typeface="Palatino" pitchFamily="2" charset="0"/>
                </a:rPr>
                <a:t>v</a:t>
              </a:r>
              <a:r>
                <a:rPr lang="en-GB" altLang="en-US">
                  <a:latin typeface="Palatino" pitchFamily="2" charset="0"/>
                </a:rPr>
                <a:t> </a:t>
              </a:r>
              <a:r>
                <a:rPr lang="en-GB" altLang="en-US" sz="2000" b="1" i="1">
                  <a:latin typeface="Courier New" panose="02070309020205020404" pitchFamily="49" charset="0"/>
                </a:rPr>
                <a:t>α</a:t>
              </a:r>
            </a:p>
          </p:txBody>
        </p:sp>
        <p:sp>
          <p:nvSpPr>
            <p:cNvPr id="5135" name="Line 15">
              <a:extLst>
                <a:ext uri="{FF2B5EF4-FFF2-40B4-BE49-F238E27FC236}">
                  <a16:creationId xmlns:a16="http://schemas.microsoft.com/office/drawing/2014/main" id="{92A7D08B-A613-41DF-B573-9B1FB4A73806}"/>
                </a:ext>
              </a:extLst>
            </p:cNvPr>
            <p:cNvSpPr>
              <a:spLocks noChangeShapeType="1"/>
            </p:cNvSpPr>
            <p:nvPr/>
          </p:nvSpPr>
          <p:spPr bwMode="auto">
            <a:xfrm>
              <a:off x="3648" y="2736"/>
              <a:ext cx="1536"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36" name="Text Box 16">
            <a:extLst>
              <a:ext uri="{FF2B5EF4-FFF2-40B4-BE49-F238E27FC236}">
                <a16:creationId xmlns:a16="http://schemas.microsoft.com/office/drawing/2014/main" id="{0DA4DCAC-5766-4ECB-8CBB-27901D16C5CC}"/>
              </a:ext>
            </a:extLst>
          </p:cNvPr>
          <p:cNvSpPr txBox="1">
            <a:spLocks noChangeArrowheads="1"/>
          </p:cNvSpPr>
          <p:nvPr/>
        </p:nvSpPr>
        <p:spPr bwMode="auto">
          <a:xfrm>
            <a:off x="5943600" y="3657600"/>
            <a:ext cx="24384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a:latin typeface="Palatino" pitchFamily="2" charset="0"/>
              </a:rPr>
              <a:t>SUBST({</a:t>
            </a:r>
            <a:r>
              <a:rPr lang="en-GB" altLang="en-US" sz="2000" b="1" i="1">
                <a:latin typeface="Palatino" pitchFamily="2" charset="0"/>
              </a:rPr>
              <a:t>v</a:t>
            </a:r>
            <a:r>
              <a:rPr lang="en-GB" altLang="en-US" sz="2000" b="1">
                <a:latin typeface="Palatino" pitchFamily="2" charset="0"/>
              </a:rPr>
              <a:t>/</a:t>
            </a:r>
            <a:r>
              <a:rPr lang="en-GB" altLang="en-US" sz="2000" b="1" i="1">
                <a:latin typeface="Palatino" pitchFamily="2" charset="0"/>
              </a:rPr>
              <a:t>k</a:t>
            </a:r>
            <a:r>
              <a:rPr lang="en-GB" altLang="en-US" sz="2000" b="1">
                <a:latin typeface="Palatino" pitchFamily="2" charset="0"/>
              </a:rPr>
              <a:t>}, </a:t>
            </a:r>
            <a:r>
              <a:rPr lang="en-GB" altLang="en-US" sz="2000" b="1" i="1">
                <a:latin typeface="Courier New" panose="02070309020205020404" pitchFamily="49" charset="0"/>
              </a:rPr>
              <a:t>α</a:t>
            </a:r>
            <a:r>
              <a:rPr lang="en-GB" altLang="en-US" sz="2000" b="1">
                <a:latin typeface="Palatino" pitchFamily="2" charset="0"/>
              </a:rPr>
              <a:t>)</a:t>
            </a:r>
          </a:p>
        </p:txBody>
      </p:sp>
      <p:grpSp>
        <p:nvGrpSpPr>
          <p:cNvPr id="5137" name="Group 17">
            <a:extLst>
              <a:ext uri="{FF2B5EF4-FFF2-40B4-BE49-F238E27FC236}">
                <a16:creationId xmlns:a16="http://schemas.microsoft.com/office/drawing/2014/main" id="{A6C3441E-AAE8-4F85-BF0B-13D2B01EFD61}"/>
              </a:ext>
            </a:extLst>
          </p:cNvPr>
          <p:cNvGrpSpPr>
            <a:grpSpLocks/>
          </p:cNvGrpSpPr>
          <p:nvPr/>
        </p:nvGrpSpPr>
        <p:grpSpPr bwMode="auto">
          <a:xfrm>
            <a:off x="5867400" y="4648200"/>
            <a:ext cx="2438400" cy="382588"/>
            <a:chOff x="3648" y="3312"/>
            <a:chExt cx="1536" cy="241"/>
          </a:xfrm>
        </p:grpSpPr>
        <p:sp>
          <p:nvSpPr>
            <p:cNvPr id="5138" name="Text Box 18">
              <a:extLst>
                <a:ext uri="{FF2B5EF4-FFF2-40B4-BE49-F238E27FC236}">
                  <a16:creationId xmlns:a16="http://schemas.microsoft.com/office/drawing/2014/main" id="{244B247A-BF61-472E-AC7B-789F74A11A72}"/>
                </a:ext>
              </a:extLst>
            </p:cNvPr>
            <p:cNvSpPr txBox="1">
              <a:spLocks noChangeArrowheads="1"/>
            </p:cNvSpPr>
            <p:nvPr/>
          </p:nvSpPr>
          <p:spPr bwMode="auto">
            <a:xfrm>
              <a:off x="3648" y="3312"/>
              <a:ext cx="153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4000"/>
                </a:lnSpc>
                <a:spcBef>
                  <a:spcPts val="500"/>
                </a:spcBef>
                <a:buClr>
                  <a:srgbClr val="000000"/>
                </a:buClr>
                <a:buSzPct val="75000"/>
                <a:buFont typeface="Wingdings" panose="05000000000000000000" pitchFamily="2" charset="2"/>
                <a:buNone/>
              </a:pPr>
              <a:r>
                <a:rPr lang="en-GB" altLang="en-US" sz="2000" b="1" i="1">
                  <a:latin typeface="Courier New" panose="02070309020205020404" pitchFamily="49" charset="0"/>
                </a:rPr>
                <a:t>α</a:t>
              </a:r>
            </a:p>
          </p:txBody>
        </p:sp>
        <p:sp>
          <p:nvSpPr>
            <p:cNvPr id="5139" name="Line 19">
              <a:extLst>
                <a:ext uri="{FF2B5EF4-FFF2-40B4-BE49-F238E27FC236}">
                  <a16:creationId xmlns:a16="http://schemas.microsoft.com/office/drawing/2014/main" id="{5D8044C2-5513-4633-A565-CE921F8DC2A8}"/>
                </a:ext>
              </a:extLst>
            </p:cNvPr>
            <p:cNvSpPr>
              <a:spLocks noChangeShapeType="1"/>
            </p:cNvSpPr>
            <p:nvPr/>
          </p:nvSpPr>
          <p:spPr bwMode="auto">
            <a:xfrm>
              <a:off x="3648" y="3552"/>
              <a:ext cx="1536"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140" name="Text Box 20">
            <a:extLst>
              <a:ext uri="{FF2B5EF4-FFF2-40B4-BE49-F238E27FC236}">
                <a16:creationId xmlns:a16="http://schemas.microsoft.com/office/drawing/2014/main" id="{C4C3A440-000C-4D1D-9B11-56499F1D7B58}"/>
              </a:ext>
            </a:extLst>
          </p:cNvPr>
          <p:cNvSpPr txBox="1">
            <a:spLocks noChangeArrowheads="1"/>
          </p:cNvSpPr>
          <p:nvPr/>
        </p:nvSpPr>
        <p:spPr bwMode="auto">
          <a:xfrm>
            <a:off x="5943600" y="51054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spcBef>
                <a:spcPts val="500"/>
              </a:spcBef>
              <a:buClr>
                <a:srgbClr val="000000"/>
              </a:buClr>
              <a:buSzPct val="75000"/>
              <a:buFont typeface="Wingdings" panose="05000000000000000000" pitchFamily="2" charset="2"/>
              <a:buNone/>
            </a:pPr>
            <a:r>
              <a:rPr lang="en-GB" altLang="en-US" sz="2000" b="1">
                <a:latin typeface="Symbol" panose="05050102010706020507" pitchFamily="18" charset="2"/>
              </a:rPr>
              <a:t></a:t>
            </a:r>
            <a:r>
              <a:rPr lang="en-GB" altLang="en-US" sz="2000" b="1" i="1">
                <a:latin typeface="Palatino" pitchFamily="2" charset="0"/>
              </a:rPr>
              <a:t>v</a:t>
            </a:r>
            <a:r>
              <a:rPr lang="en-GB" altLang="en-US" sz="2000">
                <a:latin typeface="Palatino" pitchFamily="2" charset="0"/>
              </a:rPr>
              <a:t> </a:t>
            </a:r>
            <a:r>
              <a:rPr lang="en-GB" altLang="en-US" sz="2000" b="1">
                <a:latin typeface="Palatino" pitchFamily="2" charset="0"/>
              </a:rPr>
              <a:t>SUBST({</a:t>
            </a:r>
            <a:r>
              <a:rPr lang="en-GB" altLang="en-US" sz="2000" b="1" i="1">
                <a:latin typeface="Palatino" pitchFamily="2" charset="0"/>
              </a:rPr>
              <a:t>g</a:t>
            </a:r>
            <a:r>
              <a:rPr lang="en-GB" altLang="en-US" sz="2000" b="1">
                <a:latin typeface="Palatino" pitchFamily="2" charset="0"/>
              </a:rPr>
              <a:t>/</a:t>
            </a:r>
            <a:r>
              <a:rPr lang="en-GB" altLang="en-US" sz="2000" b="1" i="1">
                <a:latin typeface="Palatino" pitchFamily="2" charset="0"/>
              </a:rPr>
              <a:t>v</a:t>
            </a:r>
            <a:r>
              <a:rPr lang="en-GB" altLang="en-US" sz="2000" b="1">
                <a:latin typeface="Palatino" pitchFamily="2" charset="0"/>
              </a:rPr>
              <a:t>}, </a:t>
            </a:r>
            <a:r>
              <a:rPr lang="en-GB" altLang="en-US" sz="2000" b="1" i="1">
                <a:latin typeface="Courier New" panose="02070309020205020404" pitchFamily="49" charset="0"/>
              </a:rPr>
              <a:t>α</a:t>
            </a:r>
            <a:r>
              <a:rPr lang="en-GB" altLang="en-US" sz="2000" b="1">
                <a:latin typeface="Palatino" pitchFamily="2" charset="0"/>
              </a:rPr>
              <a:t>)</a:t>
            </a:r>
          </a:p>
        </p:txBody>
      </p:sp>
      <p:pic>
        <p:nvPicPr>
          <p:cNvPr id="4" name="Audio 3">
            <a:hlinkClick r:id="" action="ppaction://media"/>
            <a:extLst>
              <a:ext uri="{FF2B5EF4-FFF2-40B4-BE49-F238E27FC236}">
                <a16:creationId xmlns:a16="http://schemas.microsoft.com/office/drawing/2014/main" id="{365085A9-AC7F-4C8F-A784-F2E6AD9D754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548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065EC705-D956-4CC0-8ED0-A48CFB300637}"/>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Proofs for FOL</a:t>
            </a:r>
          </a:p>
        </p:txBody>
      </p:sp>
      <p:sp>
        <p:nvSpPr>
          <p:cNvPr id="6146" name="Rectangle 2">
            <a:extLst>
              <a:ext uri="{FF2B5EF4-FFF2-40B4-BE49-F238E27FC236}">
                <a16:creationId xmlns:a16="http://schemas.microsoft.com/office/drawing/2014/main" id="{3956DF0F-2473-4267-9894-E091FCA7688F}"/>
              </a:ext>
            </a:extLst>
          </p:cNvPr>
          <p:cNvSpPr>
            <a:spLocks noGrp="1" noChangeArrowheads="1"/>
          </p:cNvSpPr>
          <p:nvPr>
            <p:ph type="body" idx="1"/>
          </p:nvPr>
        </p:nvSpPr>
        <p:spPr>
          <a:xfrm>
            <a:off x="228600" y="2057400"/>
            <a:ext cx="7391400" cy="4191000"/>
          </a:xfrm>
          <a:ln/>
        </p:spPr>
        <p:txBody>
          <a:bodyPr lIns="90000" tIns="46800" rIns="90000" bIns="46800"/>
          <a:lstStyle/>
          <a:p>
            <a:pPr marL="457200" indent="-457200">
              <a:lnSpc>
                <a:spcPct val="93000"/>
              </a:lnSpc>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3200" dirty="0"/>
              <a:t>“</a:t>
            </a:r>
            <a:r>
              <a:rPr lang="en-GB" altLang="en-US" sz="3200" dirty="0">
                <a:latin typeface="Palatino" pitchFamily="2" charset="0"/>
              </a:rPr>
              <a:t>Thom is a turtle.</a:t>
            </a:r>
            <a:r>
              <a:rPr lang="en-GB" altLang="en-US" sz="3200" dirty="0"/>
              <a:t>”</a:t>
            </a:r>
            <a:endParaRPr lang="en-GB" altLang="en-US" sz="3200" dirty="0">
              <a:latin typeface="Palatino" pitchFamily="2" charset="0"/>
            </a:endParaRPr>
          </a:p>
          <a:p>
            <a:pPr marL="914400" lvl="1" indent="-457200">
              <a:buClr>
                <a:srgbClr val="5490A8"/>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800" b="1" dirty="0">
                <a:latin typeface="Courier New" panose="02070309020205020404" pitchFamily="49" charset="0"/>
              </a:rPr>
              <a:t>1. turtle(Thom)</a:t>
            </a:r>
          </a:p>
          <a:p>
            <a:pPr marL="457200" indent="-457200">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3200" dirty="0"/>
              <a:t>“</a:t>
            </a:r>
            <a:r>
              <a:rPr lang="en-GB" altLang="en-US" sz="3200" dirty="0">
                <a:latin typeface="Palatino" pitchFamily="2" charset="0"/>
              </a:rPr>
              <a:t>Rob is a rabbit.</a:t>
            </a:r>
            <a:r>
              <a:rPr lang="en-GB" altLang="en-US" sz="3200" dirty="0"/>
              <a:t>”</a:t>
            </a:r>
            <a:endParaRPr lang="en-GB" altLang="en-US" sz="3200" dirty="0">
              <a:latin typeface="Palatino" pitchFamily="2" charset="0"/>
            </a:endParaRPr>
          </a:p>
          <a:p>
            <a:pPr marL="914400" lvl="1" indent="-457200">
              <a:buClr>
                <a:srgbClr val="5490A8"/>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600" b="1" dirty="0">
                <a:latin typeface="Courier New" panose="02070309020205020404" pitchFamily="49" charset="0"/>
              </a:rPr>
              <a:t>2. rabbit(Rob)</a:t>
            </a:r>
          </a:p>
          <a:p>
            <a:pPr marL="457200" indent="-457200">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3200" dirty="0"/>
              <a:t>“</a:t>
            </a:r>
            <a:r>
              <a:rPr lang="en-GB" altLang="en-US" sz="3200" dirty="0">
                <a:latin typeface="Palatino" pitchFamily="2" charset="0"/>
              </a:rPr>
              <a:t>Turtles outlast rabbits.</a:t>
            </a:r>
            <a:r>
              <a:rPr lang="en-GB" altLang="en-US" sz="3200" dirty="0"/>
              <a:t>”</a:t>
            </a:r>
            <a:endParaRPr lang="en-GB" altLang="en-US" sz="3200" dirty="0">
              <a:latin typeface="Palatino" pitchFamily="2" charset="0"/>
            </a:endParaRPr>
          </a:p>
          <a:p>
            <a:pPr marL="914400" lvl="1" indent="-457200">
              <a:buClr>
                <a:srgbClr val="5490A8"/>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600" b="1" dirty="0">
                <a:latin typeface="Courier New" panose="02070309020205020404" pitchFamily="49" charset="0"/>
              </a:rPr>
              <a:t>3. </a:t>
            </a:r>
            <a:r>
              <a:rPr lang="en-GB" altLang="en-US" sz="1600" b="1" dirty="0">
                <a:latin typeface="Symbol" panose="05050102010706020507" pitchFamily="18" charset="2"/>
              </a:rPr>
              <a:t></a:t>
            </a:r>
            <a:r>
              <a:rPr lang="en-GB" altLang="en-US" sz="1600" b="1" dirty="0" err="1">
                <a:latin typeface="Courier New" panose="02070309020205020404" pitchFamily="49" charset="0"/>
              </a:rPr>
              <a:t>x,y</a:t>
            </a:r>
            <a:r>
              <a:rPr lang="en-GB" altLang="en-US" sz="1600" b="1" dirty="0">
                <a:latin typeface="Courier New" panose="02070309020205020404" pitchFamily="49" charset="0"/>
              </a:rPr>
              <a:t> turtle(x) </a:t>
            </a:r>
            <a:r>
              <a:rPr lang="en-GB" altLang="en-US" sz="1600" b="1" dirty="0">
                <a:latin typeface="Symbol" panose="05050102010706020507" pitchFamily="18" charset="2"/>
              </a:rPr>
              <a:t></a:t>
            </a:r>
            <a:r>
              <a:rPr lang="en-GB" altLang="en-US" sz="1600" b="1" dirty="0">
                <a:latin typeface="Courier New" panose="02070309020205020404" pitchFamily="49" charset="0"/>
              </a:rPr>
              <a:t> rabbit(y) </a:t>
            </a:r>
            <a:r>
              <a:rPr lang="en-GB" altLang="en-US" sz="1600" b="1" dirty="0">
                <a:latin typeface="Symbol" panose="05050102010706020507" pitchFamily="18" charset="2"/>
              </a:rPr>
              <a:t></a:t>
            </a:r>
            <a:r>
              <a:rPr lang="en-GB" altLang="en-US" sz="1600" b="1" dirty="0">
                <a:latin typeface="Courier New" panose="02070309020205020404" pitchFamily="49" charset="0"/>
              </a:rPr>
              <a:t> outlasts(</a:t>
            </a:r>
            <a:r>
              <a:rPr lang="en-GB" altLang="en-US" sz="1600" b="1" dirty="0" err="1">
                <a:latin typeface="Courier New" panose="02070309020205020404" pitchFamily="49" charset="0"/>
              </a:rPr>
              <a:t>x,y</a:t>
            </a:r>
            <a:r>
              <a:rPr lang="en-GB" altLang="en-US" sz="1600" b="1" dirty="0">
                <a:latin typeface="Courier New" panose="02070309020205020404" pitchFamily="49" charset="0"/>
              </a:rPr>
              <a:t>)</a:t>
            </a:r>
          </a:p>
          <a:p>
            <a:pPr marL="457200" indent="-457200">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3200" dirty="0">
                <a:solidFill>
                  <a:srgbClr val="CC3300"/>
                </a:solidFill>
              </a:rPr>
              <a:t>Prove:</a:t>
            </a:r>
            <a:r>
              <a:rPr lang="en-GB" altLang="en-US" sz="3200" dirty="0"/>
              <a:t> </a:t>
            </a:r>
            <a:r>
              <a:rPr lang="en-GB" altLang="en-US" sz="3200" i="1" dirty="0"/>
              <a:t>Does Thom outlast Rob?</a:t>
            </a:r>
            <a:endParaRPr lang="en-GB" altLang="en-US" sz="3200" i="1" dirty="0">
              <a:latin typeface="Palatino" pitchFamily="2" charset="0"/>
            </a:endParaRPr>
          </a:p>
          <a:p>
            <a:pPr marL="914400" lvl="1" indent="-457200">
              <a:buClr>
                <a:srgbClr val="5490A8"/>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600" b="1" dirty="0">
                <a:latin typeface="Courier New" panose="02070309020205020404" pitchFamily="49" charset="0"/>
              </a:rPr>
              <a:t>? outlasts(</a:t>
            </a:r>
            <a:r>
              <a:rPr lang="en-GB" altLang="en-US" sz="1600" b="1" dirty="0" err="1">
                <a:latin typeface="Courier New" panose="02070309020205020404" pitchFamily="49" charset="0"/>
              </a:rPr>
              <a:t>Thom,Rob</a:t>
            </a:r>
            <a:r>
              <a:rPr lang="en-GB" altLang="en-US" sz="1600" b="1" dirty="0">
                <a:latin typeface="Courier New" panose="02070309020205020404" pitchFamily="49" charset="0"/>
              </a:rPr>
              <a:t>)</a:t>
            </a:r>
          </a:p>
        </p:txBody>
      </p:sp>
      <p:pic>
        <p:nvPicPr>
          <p:cNvPr id="7" name="Audio 6">
            <a:hlinkClick r:id="" action="ppaction://media"/>
            <a:extLst>
              <a:ext uri="{FF2B5EF4-FFF2-40B4-BE49-F238E27FC236}">
                <a16:creationId xmlns:a16="http://schemas.microsoft.com/office/drawing/2014/main" id="{5D4C5DB2-D6D2-47AE-800B-280D9364CC7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376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6385362C-7D4E-49C5-8F21-00BCF6725C11}"/>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Proofs for FOL</a:t>
            </a:r>
          </a:p>
        </p:txBody>
      </p:sp>
      <p:sp>
        <p:nvSpPr>
          <p:cNvPr id="7170" name="Rectangle 2">
            <a:extLst>
              <a:ext uri="{FF2B5EF4-FFF2-40B4-BE49-F238E27FC236}">
                <a16:creationId xmlns:a16="http://schemas.microsoft.com/office/drawing/2014/main" id="{D24F2B90-2A52-43B0-B67B-BEEE318EBCCA}"/>
              </a:ext>
            </a:extLst>
          </p:cNvPr>
          <p:cNvSpPr>
            <a:spLocks noGrp="1" noChangeArrowheads="1"/>
          </p:cNvSpPr>
          <p:nvPr>
            <p:ph type="body" idx="1"/>
          </p:nvPr>
        </p:nvSpPr>
        <p:spPr>
          <a:xfrm>
            <a:off x="228600" y="2057400"/>
            <a:ext cx="6481763" cy="3452813"/>
          </a:xfrm>
          <a:ln/>
        </p:spPr>
        <p:txBody>
          <a:bodyPr lIns="90000" tIns="46800" rIns="90000" bIns="46800"/>
          <a:lstStyle/>
          <a:p>
            <a:pPr marL="457200" indent="-457200">
              <a:lnSpc>
                <a:spcPct val="93000"/>
              </a:lnSpc>
              <a:spcBef>
                <a:spcPts val="700"/>
              </a:spcBef>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000"/>
              <a:t>And Introduction: 1, 2</a:t>
            </a:r>
          </a:p>
          <a:p>
            <a:pPr marL="914400" lvl="1" indent="-457200">
              <a:spcBef>
                <a:spcPts val="450"/>
              </a:spcBef>
              <a:buClr>
                <a:srgbClr val="5490A8"/>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200" b="1">
                <a:latin typeface="Courier New" panose="02070309020205020404" pitchFamily="49" charset="0"/>
              </a:rPr>
              <a:t>4. turtle(Thom)</a:t>
            </a:r>
            <a:r>
              <a:rPr lang="en-GB" altLang="en-US" sz="1200">
                <a:latin typeface="Palatino" pitchFamily="2" charset="0"/>
              </a:rPr>
              <a:t> </a:t>
            </a:r>
            <a:r>
              <a:rPr lang="en-GB" altLang="en-US" sz="1200" b="1">
                <a:latin typeface="Symbol" panose="05050102010706020507" pitchFamily="18" charset="2"/>
              </a:rPr>
              <a:t></a:t>
            </a:r>
            <a:r>
              <a:rPr lang="en-GB" altLang="en-US" sz="1200" b="1">
                <a:latin typeface="Courier New" panose="02070309020205020404" pitchFamily="49" charset="0"/>
              </a:rPr>
              <a:t> rabbit(Rob)</a:t>
            </a:r>
          </a:p>
          <a:p>
            <a:pPr marL="457200" indent="-457200">
              <a:spcBef>
                <a:spcPts val="500"/>
              </a:spcBef>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000"/>
              <a:t>Universal Elimination: 3</a:t>
            </a:r>
            <a:r>
              <a:rPr lang="en-GB" altLang="en-US" sz="2000">
                <a:latin typeface="Palatino" pitchFamily="2" charset="0"/>
              </a:rPr>
              <a:t> </a:t>
            </a:r>
            <a:r>
              <a:rPr lang="en-GB" altLang="en-US" sz="1600" b="1">
                <a:solidFill>
                  <a:srgbClr val="CC3300"/>
                </a:solidFill>
                <a:latin typeface="Courier New" panose="02070309020205020404" pitchFamily="49" charset="0"/>
              </a:rPr>
              <a:t>{</a:t>
            </a:r>
            <a:r>
              <a:rPr lang="en-GB" altLang="en-US" sz="1400" b="1">
                <a:solidFill>
                  <a:srgbClr val="CC3300"/>
                </a:solidFill>
                <a:latin typeface="Courier New" panose="02070309020205020404" pitchFamily="49" charset="0"/>
              </a:rPr>
              <a:t>x</a:t>
            </a:r>
            <a:r>
              <a:rPr lang="en-GB" altLang="en-US" sz="1600" b="1">
                <a:solidFill>
                  <a:srgbClr val="CC3300"/>
                </a:solidFill>
                <a:latin typeface="Courier New" panose="02070309020205020404" pitchFamily="49" charset="0"/>
              </a:rPr>
              <a:t>/</a:t>
            </a:r>
            <a:r>
              <a:rPr lang="en-GB" altLang="en-US" sz="1400" b="1">
                <a:solidFill>
                  <a:srgbClr val="CC3300"/>
                </a:solidFill>
                <a:latin typeface="Courier New" panose="02070309020205020404" pitchFamily="49" charset="0"/>
              </a:rPr>
              <a:t>Thom</a:t>
            </a:r>
            <a:r>
              <a:rPr lang="en-GB" altLang="en-US" sz="1600" b="1">
                <a:solidFill>
                  <a:srgbClr val="CC3300"/>
                </a:solidFill>
                <a:latin typeface="Courier New" panose="02070309020205020404" pitchFamily="49" charset="0"/>
              </a:rPr>
              <a:t>, </a:t>
            </a:r>
            <a:r>
              <a:rPr lang="en-GB" altLang="en-US" sz="1400" b="1">
                <a:solidFill>
                  <a:srgbClr val="CC3300"/>
                </a:solidFill>
                <a:latin typeface="Courier New" panose="02070309020205020404" pitchFamily="49" charset="0"/>
              </a:rPr>
              <a:t>y</a:t>
            </a:r>
            <a:r>
              <a:rPr lang="en-GB" altLang="en-US" sz="1600" b="1">
                <a:solidFill>
                  <a:srgbClr val="CC3300"/>
                </a:solidFill>
                <a:latin typeface="Courier New" panose="02070309020205020404" pitchFamily="49" charset="0"/>
              </a:rPr>
              <a:t>/</a:t>
            </a:r>
            <a:r>
              <a:rPr lang="en-GB" altLang="en-US" sz="1400" b="1">
                <a:solidFill>
                  <a:srgbClr val="CC3300"/>
                </a:solidFill>
                <a:latin typeface="Courier New" panose="02070309020205020404" pitchFamily="49" charset="0"/>
              </a:rPr>
              <a:t>Rob</a:t>
            </a:r>
            <a:r>
              <a:rPr lang="en-GB" altLang="en-US" sz="1600" b="1">
                <a:solidFill>
                  <a:srgbClr val="CC3300"/>
                </a:solidFill>
                <a:latin typeface="Courier New" panose="02070309020205020404" pitchFamily="49" charset="0"/>
              </a:rPr>
              <a:t>}</a:t>
            </a:r>
          </a:p>
          <a:p>
            <a:pPr marL="914400" lvl="1" indent="-457200">
              <a:spcBef>
                <a:spcPts val="450"/>
              </a:spcBef>
              <a:buClr>
                <a:srgbClr val="5490A8"/>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200" b="1">
                <a:latin typeface="Courier New" panose="02070309020205020404" pitchFamily="49" charset="0"/>
              </a:rPr>
              <a:t>5. turtle(Thom)</a:t>
            </a:r>
            <a:r>
              <a:rPr lang="en-GB" altLang="en-US" sz="1200">
                <a:latin typeface="Palatino" pitchFamily="2" charset="0"/>
              </a:rPr>
              <a:t> </a:t>
            </a:r>
            <a:r>
              <a:rPr lang="en-GB" altLang="en-US" sz="1200" b="1">
                <a:latin typeface="Symbol" panose="05050102010706020507" pitchFamily="18" charset="2"/>
              </a:rPr>
              <a:t></a:t>
            </a:r>
            <a:r>
              <a:rPr lang="en-GB" altLang="en-US" sz="1200" b="1">
                <a:latin typeface="Courier New" panose="02070309020205020404" pitchFamily="49" charset="0"/>
              </a:rPr>
              <a:t> rabbit(Rob)</a:t>
            </a:r>
            <a:r>
              <a:rPr lang="en-GB" altLang="en-US" sz="1200" b="1">
                <a:latin typeface="Palatino" pitchFamily="2" charset="0"/>
              </a:rPr>
              <a:t> </a:t>
            </a:r>
            <a:r>
              <a:rPr lang="en-GB" altLang="en-US" sz="1200" b="1">
                <a:latin typeface="Symbol" panose="05050102010706020507" pitchFamily="18" charset="2"/>
              </a:rPr>
              <a:t></a:t>
            </a:r>
            <a:r>
              <a:rPr lang="en-GB" altLang="en-US" sz="1200" b="1">
                <a:latin typeface="Courier New" panose="02070309020205020404" pitchFamily="49" charset="0"/>
              </a:rPr>
              <a:t> outlasts(Thom,Rob)</a:t>
            </a:r>
          </a:p>
          <a:p>
            <a:pPr marL="457200" indent="-457200">
              <a:spcBef>
                <a:spcPts val="700"/>
              </a:spcBef>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000"/>
              <a:t>Modus Ponens: 4, 5</a:t>
            </a:r>
          </a:p>
          <a:p>
            <a:pPr marL="914400" lvl="1" indent="-457200">
              <a:buClr>
                <a:srgbClr val="5490A8"/>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300" b="1">
                <a:latin typeface="Courier New" panose="02070309020205020404" pitchFamily="49" charset="0"/>
              </a:rPr>
              <a:t>6. outlasts(Thom,Rob)</a:t>
            </a:r>
          </a:p>
          <a:p>
            <a:pPr marL="914400" lvl="1" indent="-457200">
              <a:buClr>
                <a:srgbClr val="003366"/>
              </a:buClr>
              <a:buFont typeface="Courier New" panose="02070309020205020404" pitchFamily="49"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endParaRPr lang="en-GB" altLang="en-US" sz="1300" b="1">
              <a:latin typeface="Courier New" panose="02070309020205020404" pitchFamily="49" charset="0"/>
            </a:endParaRPr>
          </a:p>
          <a:p>
            <a:pPr marL="457200" indent="-457200">
              <a:spcBef>
                <a:spcPts val="700"/>
              </a:spcBef>
              <a:buFont typeface="Wingdings 2" panose="05020102010507070707" pitchFamily="18" charset="2"/>
              <a:buChar char=""/>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000" i="1">
                <a:solidFill>
                  <a:srgbClr val="CC3300"/>
                </a:solidFill>
              </a:rPr>
              <a:t>AI, UE, MP is a common inference pattern</a:t>
            </a:r>
          </a:p>
        </p:txBody>
      </p:sp>
      <p:pic>
        <p:nvPicPr>
          <p:cNvPr id="3" name="Audio 2">
            <a:hlinkClick r:id="" action="ppaction://media"/>
            <a:extLst>
              <a:ext uri="{FF2B5EF4-FFF2-40B4-BE49-F238E27FC236}">
                <a16:creationId xmlns:a16="http://schemas.microsoft.com/office/drawing/2014/main" id="{FABA8B47-92FF-4A38-AED9-E692156DDF4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308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6229E770-6383-4C73-8BA7-7BDEDCAED427}"/>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FOL Proof as Search</a:t>
            </a:r>
          </a:p>
        </p:txBody>
      </p:sp>
      <p:sp>
        <p:nvSpPr>
          <p:cNvPr id="8194" name="Rectangle 2">
            <a:extLst>
              <a:ext uri="{FF2B5EF4-FFF2-40B4-BE49-F238E27FC236}">
                <a16:creationId xmlns:a16="http://schemas.microsoft.com/office/drawing/2014/main" id="{13F8B0EE-D8AB-47BF-97D0-0EE072F39073}"/>
              </a:ext>
            </a:extLst>
          </p:cNvPr>
          <p:cNvSpPr>
            <a:spLocks noGrp="1" noChangeArrowheads="1"/>
          </p:cNvSpPr>
          <p:nvPr>
            <p:ph type="body" idx="1"/>
          </p:nvPr>
        </p:nvSpPr>
        <p:spPr>
          <a:xfrm>
            <a:off x="768350" y="2638425"/>
            <a:ext cx="4273550" cy="1089025"/>
          </a:xfrm>
          <a:ln/>
        </p:spPr>
        <p:txBody>
          <a:bodyPr lIns="90000" tIns="46800" rIns="90000" bIns="46800"/>
          <a:lstStyle/>
          <a:p>
            <a:pPr>
              <a:lnSpc>
                <a:spcPct val="93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b="1"/>
              <a:t>States:</a:t>
            </a:r>
            <a:r>
              <a:rPr lang="en-GB" altLang="en-US" sz="2000"/>
              <a:t> the current KB</a:t>
            </a:r>
          </a:p>
          <a:p>
            <a:pPr>
              <a:lnSpc>
                <a:spcPct val="11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b="1"/>
              <a:t>Actions:</a:t>
            </a:r>
            <a:r>
              <a:rPr lang="en-GB" altLang="en-US" sz="2000"/>
              <a:t> inference rules</a:t>
            </a:r>
          </a:p>
          <a:p>
            <a:pPr>
              <a:lnSpc>
                <a:spcPct val="11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000" b="1"/>
              <a:t>Goal test:</a:t>
            </a:r>
            <a:r>
              <a:rPr lang="en-GB" altLang="en-US" sz="2000"/>
              <a:t> see if query is in KB</a:t>
            </a:r>
          </a:p>
        </p:txBody>
      </p:sp>
      <p:grpSp>
        <p:nvGrpSpPr>
          <p:cNvPr id="8195" name="Group 3">
            <a:extLst>
              <a:ext uri="{FF2B5EF4-FFF2-40B4-BE49-F238E27FC236}">
                <a16:creationId xmlns:a16="http://schemas.microsoft.com/office/drawing/2014/main" id="{997E8E16-3F97-4080-A1CE-1F73817DEEAD}"/>
              </a:ext>
            </a:extLst>
          </p:cNvPr>
          <p:cNvGrpSpPr>
            <a:grpSpLocks/>
          </p:cNvGrpSpPr>
          <p:nvPr/>
        </p:nvGrpSpPr>
        <p:grpSpPr bwMode="auto">
          <a:xfrm>
            <a:off x="7086600" y="5791200"/>
            <a:ext cx="684213" cy="684213"/>
            <a:chOff x="4464" y="3648"/>
            <a:chExt cx="431" cy="431"/>
          </a:xfrm>
        </p:grpSpPr>
        <p:sp>
          <p:nvSpPr>
            <p:cNvPr id="8196" name="Oval 4">
              <a:extLst>
                <a:ext uri="{FF2B5EF4-FFF2-40B4-BE49-F238E27FC236}">
                  <a16:creationId xmlns:a16="http://schemas.microsoft.com/office/drawing/2014/main" id="{C926FEE2-5B11-4166-A6F3-DB3A595A34F2}"/>
                </a:ext>
              </a:extLst>
            </p:cNvPr>
            <p:cNvSpPr>
              <a:spLocks noChangeArrowheads="1"/>
            </p:cNvSpPr>
            <p:nvPr/>
          </p:nvSpPr>
          <p:spPr bwMode="auto">
            <a:xfrm>
              <a:off x="4464" y="3648"/>
              <a:ext cx="432" cy="432"/>
            </a:xfrm>
            <a:prstGeom prst="ellipse">
              <a:avLst/>
            </a:prstGeom>
            <a:solidFill>
              <a:srgbClr val="0099CC"/>
            </a:solidFill>
            <a:ln w="25560">
              <a:solidFill>
                <a:srgbClr val="000000"/>
              </a:solidFill>
              <a:round/>
              <a:headEnd/>
              <a:tailEnd/>
            </a:ln>
          </p:spPr>
          <p:txBody>
            <a:bodyPr wrap="none" anchor="ctr"/>
            <a:lstStyle/>
            <a:p>
              <a:endParaRPr lang="en-US"/>
            </a:p>
          </p:txBody>
        </p:sp>
        <p:sp>
          <p:nvSpPr>
            <p:cNvPr id="8197" name="AutoShape 5">
              <a:extLst>
                <a:ext uri="{FF2B5EF4-FFF2-40B4-BE49-F238E27FC236}">
                  <a16:creationId xmlns:a16="http://schemas.microsoft.com/office/drawing/2014/main" id="{3AF776C4-8869-440B-87B7-443BAC6E3A02}"/>
                </a:ext>
              </a:extLst>
            </p:cNvPr>
            <p:cNvSpPr>
              <a:spLocks noChangeArrowheads="1"/>
            </p:cNvSpPr>
            <p:nvPr/>
          </p:nvSpPr>
          <p:spPr bwMode="auto">
            <a:xfrm>
              <a:off x="4528" y="3712"/>
              <a:ext cx="304" cy="304"/>
            </a:xfrm>
            <a:prstGeom prst="roundRect">
              <a:avLst>
                <a:gd name="adj" fmla="val 32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75000"/>
                </a:lnSpc>
                <a:buClr>
                  <a:srgbClr val="000000"/>
                </a:buClr>
                <a:buSzPct val="100000"/>
                <a:buFont typeface="Arial" panose="020B0604020202020204" pitchFamily="34" charset="0"/>
                <a:buNone/>
              </a:pPr>
              <a:r>
                <a:rPr lang="en-GB" altLang="en-US" sz="1800" b="1">
                  <a:latin typeface="Arial" panose="020B0604020202020204" pitchFamily="34" charset="0"/>
                </a:rPr>
                <a:t>1 2 3</a:t>
              </a:r>
              <a:br>
                <a:rPr lang="en-GB" altLang="en-US" sz="1800" b="1">
                  <a:latin typeface="Arial" panose="020B0604020202020204" pitchFamily="34" charset="0"/>
                </a:rPr>
              </a:br>
              <a:r>
                <a:rPr lang="en-GB" altLang="en-US" sz="1800" b="1">
                  <a:solidFill>
                    <a:srgbClr val="99CCFF"/>
                  </a:solidFill>
                  <a:latin typeface="Arial" panose="020B0604020202020204" pitchFamily="34" charset="0"/>
                </a:rPr>
                <a:t>4 5</a:t>
              </a:r>
              <a:r>
                <a:rPr lang="en-GB" altLang="en-US" sz="1800" b="1">
                  <a:latin typeface="Arial" panose="020B0604020202020204" pitchFamily="34" charset="0"/>
                </a:rPr>
                <a:t> </a:t>
              </a:r>
              <a:r>
                <a:rPr lang="en-GB" altLang="en-US" sz="1800" b="1">
                  <a:solidFill>
                    <a:srgbClr val="003366"/>
                  </a:solidFill>
                  <a:latin typeface="Arial" panose="020B0604020202020204" pitchFamily="34" charset="0"/>
                </a:rPr>
                <a:t>6</a:t>
              </a:r>
            </a:p>
          </p:txBody>
        </p:sp>
      </p:grpSp>
      <p:grpSp>
        <p:nvGrpSpPr>
          <p:cNvPr id="8198" name="Group 6">
            <a:extLst>
              <a:ext uri="{FF2B5EF4-FFF2-40B4-BE49-F238E27FC236}">
                <a16:creationId xmlns:a16="http://schemas.microsoft.com/office/drawing/2014/main" id="{14BDB8EC-96EE-4C55-A7CE-6C0214B32A68}"/>
              </a:ext>
            </a:extLst>
          </p:cNvPr>
          <p:cNvGrpSpPr>
            <a:grpSpLocks/>
          </p:cNvGrpSpPr>
          <p:nvPr/>
        </p:nvGrpSpPr>
        <p:grpSpPr bwMode="auto">
          <a:xfrm>
            <a:off x="6553200" y="2514600"/>
            <a:ext cx="1706563" cy="1127125"/>
            <a:chOff x="4128" y="1584"/>
            <a:chExt cx="1075" cy="710"/>
          </a:xfrm>
        </p:grpSpPr>
        <p:sp>
          <p:nvSpPr>
            <p:cNvPr id="8199" name="AutoShape 7">
              <a:extLst>
                <a:ext uri="{FF2B5EF4-FFF2-40B4-BE49-F238E27FC236}">
                  <a16:creationId xmlns:a16="http://schemas.microsoft.com/office/drawing/2014/main" id="{0860F9FD-02D3-4C02-9880-C18AB0CD3AFF}"/>
                </a:ext>
              </a:extLst>
            </p:cNvPr>
            <p:cNvSpPr>
              <a:spLocks noChangeArrowheads="1"/>
            </p:cNvSpPr>
            <p:nvPr/>
          </p:nvSpPr>
          <p:spPr bwMode="auto">
            <a:xfrm>
              <a:off x="4128" y="2064"/>
              <a:ext cx="532" cy="231"/>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buClr>
                  <a:srgbClr val="000000"/>
                </a:buClr>
                <a:buSzPct val="100000"/>
                <a:buFont typeface="Arial" panose="020B0604020202020204" pitchFamily="34" charset="0"/>
                <a:buNone/>
              </a:pPr>
              <a:r>
                <a:rPr lang="en-GB" altLang="en-US" sz="1800">
                  <a:latin typeface="Arial" panose="020B0604020202020204" pitchFamily="34" charset="0"/>
                </a:rPr>
                <a:t>AI: 1,2</a:t>
              </a:r>
            </a:p>
          </p:txBody>
        </p:sp>
        <p:grpSp>
          <p:nvGrpSpPr>
            <p:cNvPr id="8200" name="Group 8">
              <a:extLst>
                <a:ext uri="{FF2B5EF4-FFF2-40B4-BE49-F238E27FC236}">
                  <a16:creationId xmlns:a16="http://schemas.microsoft.com/office/drawing/2014/main" id="{6E05382C-793D-4691-BDA1-1E66A9BDD979}"/>
                </a:ext>
              </a:extLst>
            </p:cNvPr>
            <p:cNvGrpSpPr>
              <a:grpSpLocks/>
            </p:cNvGrpSpPr>
            <p:nvPr/>
          </p:nvGrpSpPr>
          <p:grpSpPr bwMode="auto">
            <a:xfrm>
              <a:off x="4464" y="1584"/>
              <a:ext cx="431" cy="431"/>
              <a:chOff x="4464" y="1584"/>
              <a:chExt cx="431" cy="431"/>
            </a:xfrm>
          </p:grpSpPr>
          <p:sp>
            <p:nvSpPr>
              <p:cNvPr id="8201" name="Oval 9">
                <a:extLst>
                  <a:ext uri="{FF2B5EF4-FFF2-40B4-BE49-F238E27FC236}">
                    <a16:creationId xmlns:a16="http://schemas.microsoft.com/office/drawing/2014/main" id="{A4E9876F-8903-4858-9E31-DE1C8D2C86DA}"/>
                  </a:ext>
                </a:extLst>
              </p:cNvPr>
              <p:cNvSpPr>
                <a:spLocks noChangeArrowheads="1"/>
              </p:cNvSpPr>
              <p:nvPr/>
            </p:nvSpPr>
            <p:spPr bwMode="auto">
              <a:xfrm>
                <a:off x="4464" y="1584"/>
                <a:ext cx="432" cy="432"/>
              </a:xfrm>
              <a:prstGeom prst="ellipse">
                <a:avLst/>
              </a:prstGeom>
              <a:solidFill>
                <a:srgbClr val="3366CC"/>
              </a:solidFill>
              <a:ln w="25560">
                <a:solidFill>
                  <a:srgbClr val="000000"/>
                </a:solidFill>
                <a:round/>
                <a:headEnd/>
                <a:tailEnd/>
              </a:ln>
            </p:spPr>
            <p:txBody>
              <a:bodyPr wrap="none" anchor="ctr"/>
              <a:lstStyle/>
              <a:p>
                <a:endParaRPr lang="en-US"/>
              </a:p>
            </p:txBody>
          </p:sp>
          <p:sp>
            <p:nvSpPr>
              <p:cNvPr id="8202" name="AutoShape 10">
                <a:extLst>
                  <a:ext uri="{FF2B5EF4-FFF2-40B4-BE49-F238E27FC236}">
                    <a16:creationId xmlns:a16="http://schemas.microsoft.com/office/drawing/2014/main" id="{D788177F-AB5C-4286-8C93-A09F3B6387E3}"/>
                  </a:ext>
                </a:extLst>
              </p:cNvPr>
              <p:cNvSpPr>
                <a:spLocks noChangeArrowheads="1"/>
              </p:cNvSpPr>
              <p:nvPr/>
            </p:nvSpPr>
            <p:spPr bwMode="auto">
              <a:xfrm>
                <a:off x="4528" y="1648"/>
                <a:ext cx="304" cy="304"/>
              </a:xfrm>
              <a:prstGeom prst="roundRect">
                <a:avLst>
                  <a:gd name="adj" fmla="val 32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75000"/>
                  </a:lnSpc>
                  <a:buClr>
                    <a:srgbClr val="000000"/>
                  </a:buClr>
                  <a:buSzPct val="100000"/>
                  <a:buFont typeface="Arial" panose="020B0604020202020204" pitchFamily="34" charset="0"/>
                  <a:buNone/>
                </a:pPr>
                <a:r>
                  <a:rPr lang="en-GB" altLang="en-US" sz="1800" b="1">
                    <a:latin typeface="Arial" panose="020B0604020202020204" pitchFamily="34" charset="0"/>
                  </a:rPr>
                  <a:t>1 2 3</a:t>
                </a:r>
              </a:p>
            </p:txBody>
          </p:sp>
        </p:grpSp>
        <p:cxnSp>
          <p:nvCxnSpPr>
            <p:cNvPr id="8203" name="AutoShape 11">
              <a:extLst>
                <a:ext uri="{FF2B5EF4-FFF2-40B4-BE49-F238E27FC236}">
                  <a16:creationId xmlns:a16="http://schemas.microsoft.com/office/drawing/2014/main" id="{36B6B11B-A3AE-457F-AF01-2B1D1483F7D4}"/>
                </a:ext>
              </a:extLst>
            </p:cNvPr>
            <p:cNvCxnSpPr>
              <a:cxnSpLocks noChangeShapeType="1"/>
              <a:stCxn id="8201" idx="2"/>
              <a:endCxn id="8205" idx="1"/>
            </p:cNvCxnSpPr>
            <p:nvPr/>
          </p:nvCxnSpPr>
          <p:spPr bwMode="auto">
            <a:xfrm>
              <a:off x="4833" y="1953"/>
              <a:ext cx="112" cy="83"/>
            </a:xfrm>
            <a:prstGeom prst="straightConnector1">
              <a:avLst/>
            </a:prstGeom>
            <a:noFill/>
            <a:ln w="255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04" name="AutoShape 12">
              <a:extLst>
                <a:ext uri="{FF2B5EF4-FFF2-40B4-BE49-F238E27FC236}">
                  <a16:creationId xmlns:a16="http://schemas.microsoft.com/office/drawing/2014/main" id="{7DE35E5B-F9D3-4365-A3B4-D08CD07FAE3D}"/>
                </a:ext>
              </a:extLst>
            </p:cNvPr>
            <p:cNvCxnSpPr>
              <a:cxnSpLocks noChangeShapeType="1"/>
              <a:stCxn id="8201" idx="2"/>
              <a:endCxn id="8210" idx="0"/>
            </p:cNvCxnSpPr>
            <p:nvPr/>
          </p:nvCxnSpPr>
          <p:spPr bwMode="auto">
            <a:xfrm>
              <a:off x="4680" y="2016"/>
              <a:ext cx="1" cy="240"/>
            </a:xfrm>
            <a:prstGeom prst="straightConnector1">
              <a:avLst/>
            </a:prstGeom>
            <a:noFill/>
            <a:ln w="255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205" name="AutoShape 13">
              <a:extLst>
                <a:ext uri="{FF2B5EF4-FFF2-40B4-BE49-F238E27FC236}">
                  <a16:creationId xmlns:a16="http://schemas.microsoft.com/office/drawing/2014/main" id="{8E599601-399B-43F0-9163-5DADF0BE6997}"/>
                </a:ext>
              </a:extLst>
            </p:cNvPr>
            <p:cNvSpPr>
              <a:spLocks noChangeArrowheads="1"/>
            </p:cNvSpPr>
            <p:nvPr/>
          </p:nvSpPr>
          <p:spPr bwMode="auto">
            <a:xfrm>
              <a:off x="4944" y="1920"/>
              <a:ext cx="260" cy="231"/>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Arial" panose="020B0604020202020204" pitchFamily="34" charset="0"/>
                <a:buNone/>
              </a:pPr>
              <a:r>
                <a:rPr lang="en-GB" altLang="en-US" sz="1800" b="1">
                  <a:latin typeface="Arial" panose="020B0604020202020204" pitchFamily="34" charset="0"/>
                </a:rPr>
                <a:t>…</a:t>
              </a:r>
            </a:p>
          </p:txBody>
        </p:sp>
        <p:cxnSp>
          <p:nvCxnSpPr>
            <p:cNvPr id="8206" name="AutoShape 14">
              <a:extLst>
                <a:ext uri="{FF2B5EF4-FFF2-40B4-BE49-F238E27FC236}">
                  <a16:creationId xmlns:a16="http://schemas.microsoft.com/office/drawing/2014/main" id="{FBA91BCD-60A6-479D-A4BD-D60A5BA27AE9}"/>
                </a:ext>
              </a:extLst>
            </p:cNvPr>
            <p:cNvCxnSpPr>
              <a:cxnSpLocks noChangeShapeType="1"/>
              <a:stCxn id="8201" idx="1"/>
              <a:endCxn id="8207" idx="3"/>
            </p:cNvCxnSpPr>
            <p:nvPr/>
          </p:nvCxnSpPr>
          <p:spPr bwMode="auto">
            <a:xfrm flipH="1">
              <a:off x="4436" y="1953"/>
              <a:ext cx="90" cy="83"/>
            </a:xfrm>
            <a:prstGeom prst="straightConnector1">
              <a:avLst/>
            </a:prstGeom>
            <a:noFill/>
            <a:ln w="255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207" name="AutoShape 15">
              <a:extLst>
                <a:ext uri="{FF2B5EF4-FFF2-40B4-BE49-F238E27FC236}">
                  <a16:creationId xmlns:a16="http://schemas.microsoft.com/office/drawing/2014/main" id="{88DA12E2-7327-4F62-9042-E83BA28B5F3E}"/>
                </a:ext>
              </a:extLst>
            </p:cNvPr>
            <p:cNvSpPr>
              <a:spLocks noChangeArrowheads="1"/>
            </p:cNvSpPr>
            <p:nvPr/>
          </p:nvSpPr>
          <p:spPr bwMode="auto">
            <a:xfrm>
              <a:off x="4176" y="1920"/>
              <a:ext cx="260" cy="231"/>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Arial" panose="020B0604020202020204" pitchFamily="34" charset="0"/>
                <a:buNone/>
              </a:pPr>
              <a:r>
                <a:rPr lang="en-GB" altLang="en-US" sz="1800" b="1">
                  <a:latin typeface="Arial" panose="020B0604020202020204" pitchFamily="34" charset="0"/>
                </a:rPr>
                <a:t>…</a:t>
              </a:r>
            </a:p>
          </p:txBody>
        </p:sp>
      </p:grpSp>
      <p:grpSp>
        <p:nvGrpSpPr>
          <p:cNvPr id="8208" name="Group 16">
            <a:extLst>
              <a:ext uri="{FF2B5EF4-FFF2-40B4-BE49-F238E27FC236}">
                <a16:creationId xmlns:a16="http://schemas.microsoft.com/office/drawing/2014/main" id="{754CDECB-177D-44CC-A963-96449458F758}"/>
              </a:ext>
            </a:extLst>
          </p:cNvPr>
          <p:cNvGrpSpPr>
            <a:grpSpLocks/>
          </p:cNvGrpSpPr>
          <p:nvPr/>
        </p:nvGrpSpPr>
        <p:grpSpPr bwMode="auto">
          <a:xfrm>
            <a:off x="6629400" y="3581400"/>
            <a:ext cx="1630363" cy="1127125"/>
            <a:chOff x="4176" y="2256"/>
            <a:chExt cx="1027" cy="710"/>
          </a:xfrm>
        </p:grpSpPr>
        <p:grpSp>
          <p:nvGrpSpPr>
            <p:cNvPr id="8209" name="Group 17">
              <a:extLst>
                <a:ext uri="{FF2B5EF4-FFF2-40B4-BE49-F238E27FC236}">
                  <a16:creationId xmlns:a16="http://schemas.microsoft.com/office/drawing/2014/main" id="{908D096D-6732-468D-B2DD-30F74ADB1877}"/>
                </a:ext>
              </a:extLst>
            </p:cNvPr>
            <p:cNvGrpSpPr>
              <a:grpSpLocks/>
            </p:cNvGrpSpPr>
            <p:nvPr/>
          </p:nvGrpSpPr>
          <p:grpSpPr bwMode="auto">
            <a:xfrm>
              <a:off x="4464" y="2256"/>
              <a:ext cx="431" cy="431"/>
              <a:chOff x="4464" y="2256"/>
              <a:chExt cx="431" cy="431"/>
            </a:xfrm>
          </p:grpSpPr>
          <p:sp>
            <p:nvSpPr>
              <p:cNvPr id="8210" name="Oval 18">
                <a:extLst>
                  <a:ext uri="{FF2B5EF4-FFF2-40B4-BE49-F238E27FC236}">
                    <a16:creationId xmlns:a16="http://schemas.microsoft.com/office/drawing/2014/main" id="{D249B8B8-74BB-4726-8DD1-105345BD9DAE}"/>
                  </a:ext>
                </a:extLst>
              </p:cNvPr>
              <p:cNvSpPr>
                <a:spLocks noChangeArrowheads="1"/>
              </p:cNvSpPr>
              <p:nvPr/>
            </p:nvSpPr>
            <p:spPr bwMode="auto">
              <a:xfrm>
                <a:off x="4464" y="2256"/>
                <a:ext cx="432" cy="432"/>
              </a:xfrm>
              <a:prstGeom prst="ellipse">
                <a:avLst/>
              </a:prstGeom>
              <a:solidFill>
                <a:srgbClr val="3366CC"/>
              </a:solidFill>
              <a:ln w="25560">
                <a:solidFill>
                  <a:srgbClr val="000000"/>
                </a:solidFill>
                <a:round/>
                <a:headEnd/>
                <a:tailEnd/>
              </a:ln>
            </p:spPr>
            <p:txBody>
              <a:bodyPr wrap="none" anchor="ctr"/>
              <a:lstStyle/>
              <a:p>
                <a:endParaRPr lang="en-US"/>
              </a:p>
            </p:txBody>
          </p:sp>
          <p:sp>
            <p:nvSpPr>
              <p:cNvPr id="8211" name="AutoShape 19">
                <a:extLst>
                  <a:ext uri="{FF2B5EF4-FFF2-40B4-BE49-F238E27FC236}">
                    <a16:creationId xmlns:a16="http://schemas.microsoft.com/office/drawing/2014/main" id="{A5014A4F-DDC8-4182-A452-558911D3310B}"/>
                  </a:ext>
                </a:extLst>
              </p:cNvPr>
              <p:cNvSpPr>
                <a:spLocks noChangeArrowheads="1"/>
              </p:cNvSpPr>
              <p:nvPr/>
            </p:nvSpPr>
            <p:spPr bwMode="auto">
              <a:xfrm>
                <a:off x="4528" y="2320"/>
                <a:ext cx="304" cy="304"/>
              </a:xfrm>
              <a:prstGeom prst="roundRect">
                <a:avLst>
                  <a:gd name="adj" fmla="val 32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75000"/>
                  </a:lnSpc>
                  <a:buClr>
                    <a:srgbClr val="000000"/>
                  </a:buClr>
                  <a:buSzPct val="100000"/>
                  <a:buFont typeface="Arial" panose="020B0604020202020204" pitchFamily="34" charset="0"/>
                  <a:buNone/>
                </a:pPr>
                <a:r>
                  <a:rPr lang="en-GB" altLang="en-US" sz="1800" b="1">
                    <a:latin typeface="Arial" panose="020B0604020202020204" pitchFamily="34" charset="0"/>
                  </a:rPr>
                  <a:t>1 2 3</a:t>
                </a:r>
              </a:p>
              <a:p>
                <a:pPr algn="ctr" eaLnBrk="1" hangingPunct="1">
                  <a:lnSpc>
                    <a:spcPct val="75000"/>
                  </a:lnSpc>
                  <a:buClr>
                    <a:srgbClr val="99CCFF"/>
                  </a:buClr>
                  <a:buSzPct val="100000"/>
                  <a:buFont typeface="Arial" panose="020B0604020202020204" pitchFamily="34" charset="0"/>
                  <a:buNone/>
                </a:pPr>
                <a:r>
                  <a:rPr lang="en-GB" altLang="en-US" sz="1800" b="1">
                    <a:solidFill>
                      <a:srgbClr val="99CCFF"/>
                    </a:solidFill>
                    <a:latin typeface="Arial" panose="020B0604020202020204" pitchFamily="34" charset="0"/>
                  </a:rPr>
                  <a:t>4</a:t>
                </a:r>
              </a:p>
            </p:txBody>
          </p:sp>
        </p:grpSp>
        <p:cxnSp>
          <p:nvCxnSpPr>
            <p:cNvPr id="8212" name="AutoShape 20">
              <a:extLst>
                <a:ext uri="{FF2B5EF4-FFF2-40B4-BE49-F238E27FC236}">
                  <a16:creationId xmlns:a16="http://schemas.microsoft.com/office/drawing/2014/main" id="{B813B94A-F996-481D-BC04-32F32339F20A}"/>
                </a:ext>
              </a:extLst>
            </p:cNvPr>
            <p:cNvCxnSpPr>
              <a:cxnSpLocks noChangeShapeType="1"/>
              <a:stCxn id="8210" idx="2"/>
              <a:endCxn id="8220" idx="0"/>
            </p:cNvCxnSpPr>
            <p:nvPr/>
          </p:nvCxnSpPr>
          <p:spPr bwMode="auto">
            <a:xfrm>
              <a:off x="4680" y="2688"/>
              <a:ext cx="1" cy="241"/>
            </a:xfrm>
            <a:prstGeom prst="straightConnector1">
              <a:avLst/>
            </a:prstGeom>
            <a:noFill/>
            <a:ln w="255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213" name="AutoShape 21">
              <a:extLst>
                <a:ext uri="{FF2B5EF4-FFF2-40B4-BE49-F238E27FC236}">
                  <a16:creationId xmlns:a16="http://schemas.microsoft.com/office/drawing/2014/main" id="{C44F9CF6-4417-498D-B335-2282FC2F329F}"/>
                </a:ext>
              </a:extLst>
            </p:cNvPr>
            <p:cNvSpPr>
              <a:spLocks noChangeArrowheads="1"/>
            </p:cNvSpPr>
            <p:nvPr/>
          </p:nvSpPr>
          <p:spPr bwMode="auto">
            <a:xfrm>
              <a:off x="4224" y="2736"/>
              <a:ext cx="476" cy="231"/>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Arial" panose="020B0604020202020204" pitchFamily="34" charset="0"/>
                <a:buNone/>
              </a:pPr>
              <a:r>
                <a:rPr lang="en-GB" altLang="en-US" sz="1800">
                  <a:latin typeface="Arial" panose="020B0604020202020204" pitchFamily="34" charset="0"/>
                </a:rPr>
                <a:t>UE: 3</a:t>
              </a:r>
            </a:p>
          </p:txBody>
        </p:sp>
        <p:cxnSp>
          <p:nvCxnSpPr>
            <p:cNvPr id="8214" name="AutoShape 22">
              <a:extLst>
                <a:ext uri="{FF2B5EF4-FFF2-40B4-BE49-F238E27FC236}">
                  <a16:creationId xmlns:a16="http://schemas.microsoft.com/office/drawing/2014/main" id="{64837457-5788-4DA4-8FAB-18E47332F901}"/>
                </a:ext>
              </a:extLst>
            </p:cNvPr>
            <p:cNvCxnSpPr>
              <a:cxnSpLocks noChangeShapeType="1"/>
              <a:stCxn id="8210" idx="2"/>
              <a:endCxn id="8215" idx="1"/>
            </p:cNvCxnSpPr>
            <p:nvPr/>
          </p:nvCxnSpPr>
          <p:spPr bwMode="auto">
            <a:xfrm>
              <a:off x="4833" y="2625"/>
              <a:ext cx="112" cy="83"/>
            </a:xfrm>
            <a:prstGeom prst="straightConnector1">
              <a:avLst/>
            </a:prstGeom>
            <a:noFill/>
            <a:ln w="255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215" name="AutoShape 23">
              <a:extLst>
                <a:ext uri="{FF2B5EF4-FFF2-40B4-BE49-F238E27FC236}">
                  <a16:creationId xmlns:a16="http://schemas.microsoft.com/office/drawing/2014/main" id="{ADBC769E-7F29-43B0-9F68-DF75FA439287}"/>
                </a:ext>
              </a:extLst>
            </p:cNvPr>
            <p:cNvSpPr>
              <a:spLocks noChangeArrowheads="1"/>
            </p:cNvSpPr>
            <p:nvPr/>
          </p:nvSpPr>
          <p:spPr bwMode="auto">
            <a:xfrm>
              <a:off x="4944" y="2592"/>
              <a:ext cx="260" cy="231"/>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Arial" panose="020B0604020202020204" pitchFamily="34" charset="0"/>
                <a:buNone/>
              </a:pPr>
              <a:r>
                <a:rPr lang="en-GB" altLang="en-US" sz="1800" b="1">
                  <a:latin typeface="Arial" panose="020B0604020202020204" pitchFamily="34" charset="0"/>
                </a:rPr>
                <a:t>…</a:t>
              </a:r>
            </a:p>
          </p:txBody>
        </p:sp>
        <p:cxnSp>
          <p:nvCxnSpPr>
            <p:cNvPr id="8216" name="AutoShape 24">
              <a:extLst>
                <a:ext uri="{FF2B5EF4-FFF2-40B4-BE49-F238E27FC236}">
                  <a16:creationId xmlns:a16="http://schemas.microsoft.com/office/drawing/2014/main" id="{E3E4E777-2488-47DA-AF85-31464D928691}"/>
                </a:ext>
              </a:extLst>
            </p:cNvPr>
            <p:cNvCxnSpPr>
              <a:cxnSpLocks noChangeShapeType="1"/>
              <a:stCxn id="8210" idx="1"/>
              <a:endCxn id="8217" idx="3"/>
            </p:cNvCxnSpPr>
            <p:nvPr/>
          </p:nvCxnSpPr>
          <p:spPr bwMode="auto">
            <a:xfrm flipH="1">
              <a:off x="4436" y="2625"/>
              <a:ext cx="90" cy="83"/>
            </a:xfrm>
            <a:prstGeom prst="straightConnector1">
              <a:avLst/>
            </a:prstGeom>
            <a:noFill/>
            <a:ln w="255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217" name="AutoShape 25">
              <a:extLst>
                <a:ext uri="{FF2B5EF4-FFF2-40B4-BE49-F238E27FC236}">
                  <a16:creationId xmlns:a16="http://schemas.microsoft.com/office/drawing/2014/main" id="{5FFB9D2B-A404-4580-AC9C-995A8D57C8A2}"/>
                </a:ext>
              </a:extLst>
            </p:cNvPr>
            <p:cNvSpPr>
              <a:spLocks noChangeArrowheads="1"/>
            </p:cNvSpPr>
            <p:nvPr/>
          </p:nvSpPr>
          <p:spPr bwMode="auto">
            <a:xfrm>
              <a:off x="4176" y="2592"/>
              <a:ext cx="260" cy="231"/>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Arial" panose="020B0604020202020204" pitchFamily="34" charset="0"/>
                <a:buNone/>
              </a:pPr>
              <a:r>
                <a:rPr lang="en-GB" altLang="en-US" sz="1800" b="1">
                  <a:latin typeface="Arial" panose="020B0604020202020204" pitchFamily="34" charset="0"/>
                </a:rPr>
                <a:t>…</a:t>
              </a:r>
            </a:p>
          </p:txBody>
        </p:sp>
      </p:grpSp>
      <p:grpSp>
        <p:nvGrpSpPr>
          <p:cNvPr id="8218" name="Group 26">
            <a:extLst>
              <a:ext uri="{FF2B5EF4-FFF2-40B4-BE49-F238E27FC236}">
                <a16:creationId xmlns:a16="http://schemas.microsoft.com/office/drawing/2014/main" id="{F820A428-9F2E-493C-9265-0DF15F026315}"/>
              </a:ext>
            </a:extLst>
          </p:cNvPr>
          <p:cNvGrpSpPr>
            <a:grpSpLocks/>
          </p:cNvGrpSpPr>
          <p:nvPr/>
        </p:nvGrpSpPr>
        <p:grpSpPr bwMode="auto">
          <a:xfrm>
            <a:off x="6400800" y="4648200"/>
            <a:ext cx="1858963" cy="1203325"/>
            <a:chOff x="4032" y="2928"/>
            <a:chExt cx="1171" cy="758"/>
          </a:xfrm>
        </p:grpSpPr>
        <p:grpSp>
          <p:nvGrpSpPr>
            <p:cNvPr id="8219" name="Group 27">
              <a:extLst>
                <a:ext uri="{FF2B5EF4-FFF2-40B4-BE49-F238E27FC236}">
                  <a16:creationId xmlns:a16="http://schemas.microsoft.com/office/drawing/2014/main" id="{DE81383E-66BB-4D7D-940B-A177B4DF65E1}"/>
                </a:ext>
              </a:extLst>
            </p:cNvPr>
            <p:cNvGrpSpPr>
              <a:grpSpLocks/>
            </p:cNvGrpSpPr>
            <p:nvPr/>
          </p:nvGrpSpPr>
          <p:grpSpPr bwMode="auto">
            <a:xfrm>
              <a:off x="4464" y="2928"/>
              <a:ext cx="431" cy="431"/>
              <a:chOff x="4464" y="2928"/>
              <a:chExt cx="431" cy="431"/>
            </a:xfrm>
          </p:grpSpPr>
          <p:sp>
            <p:nvSpPr>
              <p:cNvPr id="8220" name="Oval 28">
                <a:extLst>
                  <a:ext uri="{FF2B5EF4-FFF2-40B4-BE49-F238E27FC236}">
                    <a16:creationId xmlns:a16="http://schemas.microsoft.com/office/drawing/2014/main" id="{0885761D-7A1C-4426-B79F-B613AF09817E}"/>
                  </a:ext>
                </a:extLst>
              </p:cNvPr>
              <p:cNvSpPr>
                <a:spLocks noChangeArrowheads="1"/>
              </p:cNvSpPr>
              <p:nvPr/>
            </p:nvSpPr>
            <p:spPr bwMode="auto">
              <a:xfrm>
                <a:off x="4464" y="2928"/>
                <a:ext cx="432" cy="432"/>
              </a:xfrm>
              <a:prstGeom prst="ellipse">
                <a:avLst/>
              </a:prstGeom>
              <a:solidFill>
                <a:srgbClr val="3366CC"/>
              </a:solidFill>
              <a:ln w="25560">
                <a:solidFill>
                  <a:srgbClr val="000000"/>
                </a:solidFill>
                <a:round/>
                <a:headEnd/>
                <a:tailEnd/>
              </a:ln>
            </p:spPr>
            <p:txBody>
              <a:bodyPr wrap="none" anchor="ctr"/>
              <a:lstStyle/>
              <a:p>
                <a:endParaRPr lang="en-US"/>
              </a:p>
            </p:txBody>
          </p:sp>
          <p:sp>
            <p:nvSpPr>
              <p:cNvPr id="8221" name="AutoShape 29">
                <a:extLst>
                  <a:ext uri="{FF2B5EF4-FFF2-40B4-BE49-F238E27FC236}">
                    <a16:creationId xmlns:a16="http://schemas.microsoft.com/office/drawing/2014/main" id="{90D4912D-744C-440D-B077-D0BE2C8DC280}"/>
                  </a:ext>
                </a:extLst>
              </p:cNvPr>
              <p:cNvSpPr>
                <a:spLocks noChangeArrowheads="1"/>
              </p:cNvSpPr>
              <p:nvPr/>
            </p:nvSpPr>
            <p:spPr bwMode="auto">
              <a:xfrm>
                <a:off x="4528" y="2992"/>
                <a:ext cx="304" cy="304"/>
              </a:xfrm>
              <a:prstGeom prst="roundRect">
                <a:avLst>
                  <a:gd name="adj" fmla="val 32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75000"/>
                  </a:lnSpc>
                  <a:buClr>
                    <a:srgbClr val="000000"/>
                  </a:buClr>
                  <a:buSzPct val="100000"/>
                  <a:buFont typeface="Arial" panose="020B0604020202020204" pitchFamily="34" charset="0"/>
                  <a:buNone/>
                </a:pPr>
                <a:r>
                  <a:rPr lang="en-GB" altLang="en-US" sz="1800" b="1">
                    <a:latin typeface="Arial" panose="020B0604020202020204" pitchFamily="34" charset="0"/>
                  </a:rPr>
                  <a:t>1 2 3</a:t>
                </a:r>
                <a:br>
                  <a:rPr lang="en-GB" altLang="en-US" sz="1800" b="1">
                    <a:latin typeface="Arial" panose="020B0604020202020204" pitchFamily="34" charset="0"/>
                  </a:rPr>
                </a:br>
                <a:r>
                  <a:rPr lang="en-GB" altLang="en-US" sz="1800" b="1">
                    <a:solidFill>
                      <a:srgbClr val="99CCFF"/>
                    </a:solidFill>
                    <a:latin typeface="Arial" panose="020B0604020202020204" pitchFamily="34" charset="0"/>
                  </a:rPr>
                  <a:t>4 5</a:t>
                </a:r>
              </a:p>
            </p:txBody>
          </p:sp>
        </p:grpSp>
        <p:cxnSp>
          <p:nvCxnSpPr>
            <p:cNvPr id="8222" name="AutoShape 30">
              <a:extLst>
                <a:ext uri="{FF2B5EF4-FFF2-40B4-BE49-F238E27FC236}">
                  <a16:creationId xmlns:a16="http://schemas.microsoft.com/office/drawing/2014/main" id="{941CDD71-7873-4AA1-B8A9-83510868692A}"/>
                </a:ext>
              </a:extLst>
            </p:cNvPr>
            <p:cNvCxnSpPr>
              <a:cxnSpLocks noChangeShapeType="1"/>
              <a:stCxn id="8220" idx="2"/>
              <a:endCxn id="8196" idx="0"/>
            </p:cNvCxnSpPr>
            <p:nvPr/>
          </p:nvCxnSpPr>
          <p:spPr bwMode="auto">
            <a:xfrm>
              <a:off x="4680" y="3360"/>
              <a:ext cx="1" cy="288"/>
            </a:xfrm>
            <a:prstGeom prst="straightConnector1">
              <a:avLst/>
            </a:prstGeom>
            <a:noFill/>
            <a:ln w="255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223" name="AutoShape 31">
              <a:extLst>
                <a:ext uri="{FF2B5EF4-FFF2-40B4-BE49-F238E27FC236}">
                  <a16:creationId xmlns:a16="http://schemas.microsoft.com/office/drawing/2014/main" id="{DBA57A21-6211-4E92-B651-479362800BBA}"/>
                </a:ext>
              </a:extLst>
            </p:cNvPr>
            <p:cNvCxnSpPr>
              <a:cxnSpLocks noChangeShapeType="1"/>
              <a:stCxn id="8220" idx="2"/>
              <a:endCxn id="8224" idx="1"/>
            </p:cNvCxnSpPr>
            <p:nvPr/>
          </p:nvCxnSpPr>
          <p:spPr bwMode="auto">
            <a:xfrm>
              <a:off x="4833" y="3297"/>
              <a:ext cx="112" cy="83"/>
            </a:xfrm>
            <a:prstGeom prst="straightConnector1">
              <a:avLst/>
            </a:prstGeom>
            <a:noFill/>
            <a:ln w="255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224" name="AutoShape 32">
              <a:extLst>
                <a:ext uri="{FF2B5EF4-FFF2-40B4-BE49-F238E27FC236}">
                  <a16:creationId xmlns:a16="http://schemas.microsoft.com/office/drawing/2014/main" id="{37295F57-1647-4981-B7E1-B9809E8E5703}"/>
                </a:ext>
              </a:extLst>
            </p:cNvPr>
            <p:cNvSpPr>
              <a:spLocks noChangeArrowheads="1"/>
            </p:cNvSpPr>
            <p:nvPr/>
          </p:nvSpPr>
          <p:spPr bwMode="auto">
            <a:xfrm>
              <a:off x="4944" y="3264"/>
              <a:ext cx="260" cy="231"/>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Arial" panose="020B0604020202020204" pitchFamily="34" charset="0"/>
                <a:buNone/>
              </a:pPr>
              <a:r>
                <a:rPr lang="en-GB" altLang="en-US" sz="1800" b="1">
                  <a:latin typeface="Arial" panose="020B0604020202020204" pitchFamily="34" charset="0"/>
                </a:rPr>
                <a:t>…</a:t>
              </a:r>
            </a:p>
          </p:txBody>
        </p:sp>
        <p:cxnSp>
          <p:nvCxnSpPr>
            <p:cNvPr id="8225" name="AutoShape 33">
              <a:extLst>
                <a:ext uri="{FF2B5EF4-FFF2-40B4-BE49-F238E27FC236}">
                  <a16:creationId xmlns:a16="http://schemas.microsoft.com/office/drawing/2014/main" id="{4AE5E984-CE8A-4AB5-8E16-A5EE4BFA9A86}"/>
                </a:ext>
              </a:extLst>
            </p:cNvPr>
            <p:cNvCxnSpPr>
              <a:cxnSpLocks noChangeShapeType="1"/>
              <a:stCxn id="8220" idx="1"/>
              <a:endCxn id="8226" idx="3"/>
            </p:cNvCxnSpPr>
            <p:nvPr/>
          </p:nvCxnSpPr>
          <p:spPr bwMode="auto">
            <a:xfrm flipH="1">
              <a:off x="4436" y="3297"/>
              <a:ext cx="90" cy="83"/>
            </a:xfrm>
            <a:prstGeom prst="straightConnector1">
              <a:avLst/>
            </a:prstGeom>
            <a:noFill/>
            <a:ln w="255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226" name="AutoShape 34">
              <a:extLst>
                <a:ext uri="{FF2B5EF4-FFF2-40B4-BE49-F238E27FC236}">
                  <a16:creationId xmlns:a16="http://schemas.microsoft.com/office/drawing/2014/main" id="{64D4ED6C-E879-4E88-A5BB-FE5A75D1E890}"/>
                </a:ext>
              </a:extLst>
            </p:cNvPr>
            <p:cNvSpPr>
              <a:spLocks noChangeArrowheads="1"/>
            </p:cNvSpPr>
            <p:nvPr/>
          </p:nvSpPr>
          <p:spPr bwMode="auto">
            <a:xfrm>
              <a:off x="4176" y="3264"/>
              <a:ext cx="260" cy="231"/>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Arial" panose="020B0604020202020204" pitchFamily="34" charset="0"/>
                <a:buNone/>
              </a:pPr>
              <a:r>
                <a:rPr lang="en-GB" altLang="en-US" sz="1800" b="1">
                  <a:latin typeface="Arial" panose="020B0604020202020204" pitchFamily="34" charset="0"/>
                </a:rPr>
                <a:t>…</a:t>
              </a:r>
            </a:p>
          </p:txBody>
        </p:sp>
        <p:sp>
          <p:nvSpPr>
            <p:cNvPr id="8227" name="Text Box 35">
              <a:extLst>
                <a:ext uri="{FF2B5EF4-FFF2-40B4-BE49-F238E27FC236}">
                  <a16:creationId xmlns:a16="http://schemas.microsoft.com/office/drawing/2014/main" id="{9997D17F-FBA8-438C-A3CE-26ED6E40F5B9}"/>
                </a:ext>
              </a:extLst>
            </p:cNvPr>
            <p:cNvSpPr txBox="1">
              <a:spLocks noChangeArrowheads="1"/>
            </p:cNvSpPr>
            <p:nvPr/>
          </p:nvSpPr>
          <p:spPr bwMode="auto">
            <a:xfrm>
              <a:off x="4032" y="3456"/>
              <a:ext cx="6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1" hangingPunct="1">
                <a:lnSpc>
                  <a:spcPct val="93000"/>
                </a:lnSpc>
                <a:buClr>
                  <a:srgbClr val="000000"/>
                </a:buClr>
                <a:buSzPct val="100000"/>
                <a:buFont typeface="Arial" panose="020B0604020202020204" pitchFamily="34" charset="0"/>
                <a:buNone/>
              </a:pPr>
              <a:r>
                <a:rPr lang="en-GB" altLang="en-US" sz="1800">
                  <a:latin typeface="Arial" panose="020B0604020202020204" pitchFamily="34" charset="0"/>
                </a:rPr>
                <a:t>MP: 4,5</a:t>
              </a:r>
            </a:p>
          </p:txBody>
        </p:sp>
      </p:grpSp>
      <p:sp>
        <p:nvSpPr>
          <p:cNvPr id="8228" name="AutoShape 36">
            <a:extLst>
              <a:ext uri="{FF2B5EF4-FFF2-40B4-BE49-F238E27FC236}">
                <a16:creationId xmlns:a16="http://schemas.microsoft.com/office/drawing/2014/main" id="{A5EA9192-AD1D-41CF-AF36-9A26C679222A}"/>
              </a:ext>
            </a:extLst>
          </p:cNvPr>
          <p:cNvSpPr>
            <a:spLocks noChangeArrowheads="1"/>
          </p:cNvSpPr>
          <p:nvPr/>
        </p:nvSpPr>
        <p:spPr bwMode="auto">
          <a:xfrm>
            <a:off x="1143000" y="3733800"/>
            <a:ext cx="5638800" cy="2667000"/>
          </a:xfrm>
          <a:prstGeom prst="roundRect">
            <a:avLst>
              <a:gd name="adj" fmla="val 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229" name="Text Box 37">
            <a:extLst>
              <a:ext uri="{FF2B5EF4-FFF2-40B4-BE49-F238E27FC236}">
                <a16:creationId xmlns:a16="http://schemas.microsoft.com/office/drawing/2014/main" id="{716515B4-7A21-4CE4-AC18-8297CD58FF07}"/>
              </a:ext>
            </a:extLst>
          </p:cNvPr>
          <p:cNvSpPr txBox="1">
            <a:spLocks noChangeArrowheads="1"/>
          </p:cNvSpPr>
          <p:nvPr/>
        </p:nvSpPr>
        <p:spPr bwMode="auto">
          <a:xfrm>
            <a:off x="1143000" y="3886200"/>
            <a:ext cx="56388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1pPr>
            <a:lvl2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9pPr>
          </a:lstStyle>
          <a:p>
            <a:pPr eaLnBrk="1" hangingPunct="1">
              <a:lnSpc>
                <a:spcPct val="93000"/>
              </a:lnSpc>
              <a:spcBef>
                <a:spcPts val="700"/>
              </a:spcBef>
              <a:buClr>
                <a:srgbClr val="0099CC"/>
              </a:buClr>
              <a:buSzPct val="80000"/>
              <a:buFont typeface="Wingdings" panose="05000000000000000000" pitchFamily="2" charset="2"/>
              <a:buChar char=""/>
            </a:pPr>
            <a:r>
              <a:rPr lang="en-GB" altLang="en-US" b="1">
                <a:latin typeface="Arial" panose="020B0604020202020204" pitchFamily="34" charset="0"/>
              </a:rPr>
              <a:t>Problem: </a:t>
            </a:r>
            <a:r>
              <a:rPr lang="en-GB" altLang="en-US">
                <a:latin typeface="Arial" panose="020B0604020202020204" pitchFamily="34" charset="0"/>
              </a:rPr>
              <a:t>huge branching factor </a:t>
            </a:r>
            <a:br>
              <a:rPr lang="en-GB" altLang="en-US">
                <a:latin typeface="Arial" panose="020B0604020202020204" pitchFamily="34" charset="0"/>
              </a:rPr>
            </a:br>
            <a:r>
              <a:rPr lang="en-GB" altLang="en-US">
                <a:latin typeface="Arial" panose="020B0604020202020204" pitchFamily="34" charset="0"/>
              </a:rPr>
              <a:t>(especially for UE)</a:t>
            </a:r>
          </a:p>
          <a:p>
            <a:pPr eaLnBrk="1" hangingPunct="1">
              <a:spcBef>
                <a:spcPts val="700"/>
              </a:spcBef>
              <a:buClr>
                <a:srgbClr val="0099CC"/>
              </a:buClr>
              <a:buSzPct val="80000"/>
              <a:buFont typeface="Wingdings" panose="05000000000000000000" pitchFamily="2" charset="2"/>
              <a:buChar char=""/>
            </a:pPr>
            <a:r>
              <a:rPr lang="en-GB" altLang="en-US" b="1">
                <a:latin typeface="Arial" panose="020B0604020202020204" pitchFamily="34" charset="0"/>
              </a:rPr>
              <a:t>Idea:</a:t>
            </a:r>
            <a:r>
              <a:rPr lang="en-GB" altLang="en-US">
                <a:latin typeface="Arial" panose="020B0604020202020204" pitchFamily="34" charset="0"/>
              </a:rPr>
              <a:t> Find a substitution that makes the rule premise match known facts</a:t>
            </a:r>
          </a:p>
          <a:p>
            <a:pPr eaLnBrk="1" hangingPunct="1">
              <a:spcBef>
                <a:spcPts val="700"/>
              </a:spcBef>
              <a:buClr>
                <a:srgbClr val="0099CC"/>
              </a:buClr>
              <a:buSzPct val="80000"/>
              <a:buFont typeface="Wingdings 2" panose="05020102010507070707" pitchFamily="18" charset="2"/>
              <a:buChar char=""/>
            </a:pPr>
            <a:r>
              <a:rPr lang="en-GB" altLang="en-US" i="1">
                <a:solidFill>
                  <a:srgbClr val="CC3300"/>
                </a:solidFill>
                <a:latin typeface="Arial" panose="020B0604020202020204" pitchFamily="34" charset="0"/>
              </a:rPr>
              <a:t>Make new, powerful inference rule!</a:t>
            </a:r>
          </a:p>
        </p:txBody>
      </p:sp>
      <p:pic>
        <p:nvPicPr>
          <p:cNvPr id="3" name="Audio 2">
            <a:hlinkClick r:id="" action="ppaction://media"/>
            <a:extLst>
              <a:ext uri="{FF2B5EF4-FFF2-40B4-BE49-F238E27FC236}">
                <a16:creationId xmlns:a16="http://schemas.microsoft.com/office/drawing/2014/main" id="{124EE7AC-0204-4295-8DBB-9DDBAB03FF1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334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14F33CCE-2FC2-4BEF-908F-3E8E43EB3948}"/>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200"/>
              <a:t>Generalized Modus Ponens (GMP)</a:t>
            </a:r>
          </a:p>
        </p:txBody>
      </p:sp>
      <p:sp>
        <p:nvSpPr>
          <p:cNvPr id="10242" name="Rectangle 2">
            <a:extLst>
              <a:ext uri="{FF2B5EF4-FFF2-40B4-BE49-F238E27FC236}">
                <a16:creationId xmlns:a16="http://schemas.microsoft.com/office/drawing/2014/main" id="{DE95ECF0-EFBB-4532-BA05-7F12443F34E9}"/>
              </a:ext>
            </a:extLst>
          </p:cNvPr>
          <p:cNvSpPr>
            <a:spLocks noGrp="1" noChangeArrowheads="1"/>
          </p:cNvSpPr>
          <p:nvPr>
            <p:ph type="body" idx="1"/>
          </p:nvPr>
        </p:nvSpPr>
        <p:spPr>
          <a:xfrm>
            <a:off x="228600" y="1981200"/>
            <a:ext cx="8001000" cy="4038600"/>
          </a:xfrm>
          <a:ln/>
        </p:spPr>
        <p:txBody>
          <a:bodyPr lIns="90000" tIns="46800" rIns="90000" bIns="46800"/>
          <a:lstStyle/>
          <a:p>
            <a:pPr marL="457200" indent="-457200">
              <a:lnSpc>
                <a:spcPct val="93000"/>
              </a:lnSpc>
              <a:spcBef>
                <a:spcPts val="700"/>
              </a:spcBef>
              <a:buFont typeface="Wingdings 2" panose="05020102010507070707" pitchFamily="18" charset="2"/>
              <a:buChar char=""/>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000" i="1" dirty="0">
                <a:solidFill>
                  <a:srgbClr val="CC3300"/>
                </a:solidFill>
              </a:rPr>
              <a:t>Unify rule premises with known facts and apply unifier to conclusion</a:t>
            </a:r>
          </a:p>
          <a:p>
            <a:pPr marL="457200" indent="-457200">
              <a:spcBef>
                <a:spcPts val="600"/>
              </a:spcBef>
              <a:buFont typeface="Arial" panose="020B0604020202020204" pitchFamily="34"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endParaRPr lang="en-GB" altLang="en-US" sz="1800" dirty="0">
              <a:solidFill>
                <a:srgbClr val="CC3300"/>
              </a:solidFill>
            </a:endParaRPr>
          </a:p>
          <a:p>
            <a:pPr marL="457200" indent="-457200">
              <a:spcBef>
                <a:spcPts val="450"/>
              </a:spcBef>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800" dirty="0"/>
              <a:t>Rule:  </a:t>
            </a:r>
            <a:r>
              <a:rPr lang="en-GB" altLang="en-US" sz="1800" b="1" dirty="0">
                <a:latin typeface="Symbol" panose="05050102010706020507" pitchFamily="18" charset="2"/>
              </a:rPr>
              <a:t></a:t>
            </a:r>
            <a:r>
              <a:rPr lang="en-GB" altLang="en-US" sz="1800" b="1" dirty="0" err="1">
                <a:latin typeface="Courier New" panose="02070309020205020404" pitchFamily="49" charset="0"/>
              </a:rPr>
              <a:t>x,y</a:t>
            </a:r>
            <a:r>
              <a:rPr lang="en-GB" altLang="en-US" sz="1800" b="1" dirty="0">
                <a:latin typeface="Courier New" panose="02070309020205020404" pitchFamily="49" charset="0"/>
              </a:rPr>
              <a:t> turtle(x)</a:t>
            </a:r>
            <a:r>
              <a:rPr lang="en-GB" altLang="en-US" sz="1800" dirty="0">
                <a:latin typeface="Courier New" panose="02070309020205020404" pitchFamily="49" charset="0"/>
              </a:rPr>
              <a:t> </a:t>
            </a:r>
            <a:r>
              <a:rPr lang="en-GB" altLang="en-US" sz="1800" b="1" dirty="0">
                <a:latin typeface="Symbol" panose="05050102010706020507" pitchFamily="18" charset="2"/>
              </a:rPr>
              <a:t></a:t>
            </a:r>
            <a:r>
              <a:rPr lang="en-GB" altLang="en-US" sz="1800" b="1" dirty="0">
                <a:latin typeface="Courier New" panose="02070309020205020404" pitchFamily="49" charset="0"/>
              </a:rPr>
              <a:t> rabbit(y)</a:t>
            </a:r>
            <a:r>
              <a:rPr lang="en-GB" altLang="en-US" sz="1800" dirty="0">
                <a:latin typeface="Courier New" panose="02070309020205020404" pitchFamily="49" charset="0"/>
              </a:rPr>
              <a:t> </a:t>
            </a:r>
            <a:r>
              <a:rPr lang="en-GB" altLang="en-US" sz="1800" b="1" dirty="0">
                <a:latin typeface="Symbol" panose="05050102010706020507" pitchFamily="18" charset="2"/>
              </a:rPr>
              <a:t></a:t>
            </a:r>
            <a:r>
              <a:rPr lang="en-GB" altLang="en-US" sz="1800" b="1" dirty="0">
                <a:latin typeface="Courier New" panose="02070309020205020404" pitchFamily="49" charset="0"/>
              </a:rPr>
              <a:t> outlasts(</a:t>
            </a:r>
            <a:r>
              <a:rPr lang="en-GB" altLang="en-US" sz="1800" b="1" dirty="0" err="1">
                <a:latin typeface="Courier New" panose="02070309020205020404" pitchFamily="49" charset="0"/>
              </a:rPr>
              <a:t>x,y</a:t>
            </a:r>
            <a:r>
              <a:rPr lang="en-GB" altLang="en-US" sz="1800" b="1" dirty="0">
                <a:latin typeface="Courier New" panose="02070309020205020404" pitchFamily="49" charset="0"/>
              </a:rPr>
              <a:t>)</a:t>
            </a:r>
          </a:p>
          <a:p>
            <a:pPr marL="914400" lvl="1" indent="-457200">
              <a:spcBef>
                <a:spcPts val="450"/>
              </a:spcBef>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800" dirty="0"/>
              <a:t>Known facts:</a:t>
            </a:r>
            <a:r>
              <a:rPr lang="en-GB" altLang="en-US" sz="1600" dirty="0"/>
              <a:t>	</a:t>
            </a:r>
            <a:r>
              <a:rPr lang="en-GB" altLang="en-US" sz="1800" b="1" dirty="0">
                <a:latin typeface="Courier New" panose="02070309020205020404" pitchFamily="49" charset="0"/>
              </a:rPr>
              <a:t>turtle(Thom)</a:t>
            </a:r>
            <a:r>
              <a:rPr lang="en-GB" altLang="en-US" sz="2400" dirty="0"/>
              <a:t>, and</a:t>
            </a:r>
            <a:r>
              <a:rPr lang="en-GB" altLang="en-US" sz="1800" b="1" dirty="0">
                <a:latin typeface="Courier New" panose="02070309020205020404" pitchFamily="49" charset="0"/>
              </a:rPr>
              <a:t> rabbit(Rob)</a:t>
            </a:r>
          </a:p>
          <a:p>
            <a:pPr marL="914400" lvl="1" indent="-457200">
              <a:spcBef>
                <a:spcPts val="450"/>
              </a:spcBef>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1800" dirty="0"/>
              <a:t>Unifier:	</a:t>
            </a:r>
            <a:r>
              <a:rPr lang="en-GB" altLang="en-US" sz="1400" b="1" dirty="0">
                <a:solidFill>
                  <a:srgbClr val="CC3300"/>
                </a:solidFill>
                <a:latin typeface="Courier New" panose="02070309020205020404" pitchFamily="49" charset="0"/>
              </a:rPr>
              <a:t>{x/Thom, y/Rob}</a:t>
            </a:r>
          </a:p>
          <a:p>
            <a:pPr marL="457200" indent="-457200">
              <a:spcBef>
                <a:spcPts val="700"/>
              </a:spcBef>
              <a:buFont typeface="Arial" panose="020B0604020202020204" pitchFamily="34" charset="0"/>
              <a:buNone/>
              <a:tabLst>
                <a:tab pos="1027113" algn="l"/>
                <a:tab pos="1941513" algn="l"/>
                <a:tab pos="2855913" algn="l"/>
                <a:tab pos="3770313" algn="l"/>
                <a:tab pos="4684713" algn="l"/>
                <a:tab pos="5599113" algn="l"/>
                <a:tab pos="6513513" algn="l"/>
                <a:tab pos="7427913" algn="l"/>
                <a:tab pos="8342313" algn="l"/>
                <a:tab pos="9256713" algn="l"/>
                <a:tab pos="10171113" algn="l"/>
              </a:tabLst>
            </a:pPr>
            <a:endParaRPr lang="en-GB" altLang="en-US" sz="2000" dirty="0"/>
          </a:p>
          <a:p>
            <a:pPr marL="457200" indent="-457200">
              <a:spcBef>
                <a:spcPts val="500"/>
              </a:spcBef>
              <a:tabLst>
                <a:tab pos="1027113" algn="l"/>
                <a:tab pos="1941513" algn="l"/>
                <a:tab pos="2855913" algn="l"/>
                <a:tab pos="3770313" algn="l"/>
                <a:tab pos="4684713" algn="l"/>
                <a:tab pos="5599113" algn="l"/>
                <a:tab pos="6513513" algn="l"/>
                <a:tab pos="7427913" algn="l"/>
                <a:tab pos="8342313" algn="l"/>
                <a:tab pos="9256713" algn="l"/>
                <a:tab pos="10171113" algn="l"/>
              </a:tabLst>
            </a:pPr>
            <a:r>
              <a:rPr lang="en-GB" altLang="en-US" sz="2000" dirty="0"/>
              <a:t>Apply unifier to conclusion: </a:t>
            </a:r>
            <a:r>
              <a:rPr lang="en-GB" altLang="en-US" sz="2000" b="1" dirty="0">
                <a:latin typeface="Courier New" panose="02070309020205020404" pitchFamily="49" charset="0"/>
              </a:rPr>
              <a:t>outlasts(</a:t>
            </a:r>
            <a:r>
              <a:rPr lang="en-GB" altLang="en-US" sz="2000" b="1" dirty="0" err="1">
                <a:latin typeface="Courier New" panose="02070309020205020404" pitchFamily="49" charset="0"/>
              </a:rPr>
              <a:t>Thom,Rob</a:t>
            </a:r>
            <a:r>
              <a:rPr lang="en-GB" altLang="en-US" sz="2000" b="1" dirty="0">
                <a:latin typeface="Courier New" panose="02070309020205020404" pitchFamily="49" charset="0"/>
              </a:rPr>
              <a:t>)</a:t>
            </a:r>
            <a:endParaRPr lang="en-GB" altLang="en-US" sz="1600" b="1" dirty="0">
              <a:latin typeface="Courier New" panose="02070309020205020404" pitchFamily="49" charset="0"/>
            </a:endParaRPr>
          </a:p>
        </p:txBody>
      </p:sp>
      <p:pic>
        <p:nvPicPr>
          <p:cNvPr id="2" name="Audio 1">
            <a:hlinkClick r:id="" action="ppaction://media"/>
            <a:extLst>
              <a:ext uri="{FF2B5EF4-FFF2-40B4-BE49-F238E27FC236}">
                <a16:creationId xmlns:a16="http://schemas.microsoft.com/office/drawing/2014/main" id="{2C39EFD8-D290-45F2-9145-FE040244F9F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182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93967682-FE73-4597-9026-23DE12F1D68F}"/>
              </a:ext>
            </a:extLst>
          </p:cNvPr>
          <p:cNvSpPr>
            <a:spLocks noGrp="1" noChangeArrowheads="1"/>
          </p:cNvSpPr>
          <p:nvPr>
            <p:ph type="title"/>
          </p:nvPr>
        </p:nvSpPr>
        <p:spPr>
          <a:xfrm>
            <a:off x="228600" y="838200"/>
            <a:ext cx="6481763" cy="1050925"/>
          </a:xfrm>
          <a:ln/>
        </p:spPr>
        <p:txBody>
          <a:bodyPr lIns="90000" tIns="46800" rIns="90000" bIns="46800" anchor="ct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200"/>
              <a:t>Generalized Modus Ponens (GMP)</a:t>
            </a:r>
          </a:p>
        </p:txBody>
      </p:sp>
      <p:sp>
        <p:nvSpPr>
          <p:cNvPr id="11266" name="Rectangle 2">
            <a:extLst>
              <a:ext uri="{FF2B5EF4-FFF2-40B4-BE49-F238E27FC236}">
                <a16:creationId xmlns:a16="http://schemas.microsoft.com/office/drawing/2014/main" id="{399D0C53-8938-4C0E-A9E8-6F669FEE4E0A}"/>
              </a:ext>
            </a:extLst>
          </p:cNvPr>
          <p:cNvSpPr>
            <a:spLocks noGrp="1" noChangeArrowheads="1"/>
          </p:cNvSpPr>
          <p:nvPr>
            <p:ph type="body" idx="1"/>
          </p:nvPr>
        </p:nvSpPr>
        <p:spPr>
          <a:xfrm>
            <a:off x="228600" y="2057400"/>
            <a:ext cx="6481763" cy="465138"/>
          </a:xfrm>
          <a:ln/>
        </p:spPr>
        <p:txBody>
          <a:bodyPr lIns="90000" tIns="46800" rIns="90000" bIns="46800"/>
          <a:lstStyle/>
          <a:p>
            <a:pPr>
              <a:lnSpc>
                <a:spcPct val="93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Combines AI, UE, and MP into a single rule</a:t>
            </a:r>
          </a:p>
        </p:txBody>
      </p:sp>
      <p:grpSp>
        <p:nvGrpSpPr>
          <p:cNvPr id="11267" name="Group 3">
            <a:extLst>
              <a:ext uri="{FF2B5EF4-FFF2-40B4-BE49-F238E27FC236}">
                <a16:creationId xmlns:a16="http://schemas.microsoft.com/office/drawing/2014/main" id="{56267CA0-AF4F-4113-839A-69093584A9A9}"/>
              </a:ext>
            </a:extLst>
          </p:cNvPr>
          <p:cNvGrpSpPr>
            <a:grpSpLocks/>
          </p:cNvGrpSpPr>
          <p:nvPr/>
        </p:nvGrpSpPr>
        <p:grpSpPr bwMode="auto">
          <a:xfrm>
            <a:off x="2362200" y="2667000"/>
            <a:ext cx="6477000" cy="458788"/>
            <a:chOff x="1488" y="1680"/>
            <a:chExt cx="4080" cy="289"/>
          </a:xfrm>
        </p:grpSpPr>
        <p:sp>
          <p:nvSpPr>
            <p:cNvPr id="11268" name="Text Box 4">
              <a:extLst>
                <a:ext uri="{FF2B5EF4-FFF2-40B4-BE49-F238E27FC236}">
                  <a16:creationId xmlns:a16="http://schemas.microsoft.com/office/drawing/2014/main" id="{6DAB4220-5791-40EA-AE56-5C7179DB28F9}"/>
                </a:ext>
              </a:extLst>
            </p:cNvPr>
            <p:cNvSpPr txBox="1">
              <a:spLocks noChangeArrowheads="1"/>
            </p:cNvSpPr>
            <p:nvPr/>
          </p:nvSpPr>
          <p:spPr bwMode="auto">
            <a:xfrm>
              <a:off x="1488" y="1680"/>
              <a:ext cx="408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i="1">
                  <a:latin typeface="Palatino" pitchFamily="2" charset="0"/>
                </a:rPr>
                <a:t>p</a:t>
              </a:r>
              <a:r>
                <a:rPr lang="en-GB" altLang="en-US" sz="2000" b="1" i="1" baseline="-25000">
                  <a:latin typeface="Palatino" pitchFamily="2" charset="0"/>
                </a:rPr>
                <a:t>1</a:t>
              </a:r>
              <a:r>
                <a:rPr lang="en-GB" altLang="en-US" sz="2000" b="1" i="1">
                  <a:latin typeface="Palatino" pitchFamily="2" charset="0"/>
                </a:rPr>
                <a:t>', p</a:t>
              </a:r>
              <a:r>
                <a:rPr lang="en-GB" altLang="en-US" sz="2000" b="1" i="1" baseline="-25000">
                  <a:latin typeface="Palatino" pitchFamily="2" charset="0"/>
                </a:rPr>
                <a:t>2</a:t>
              </a:r>
              <a:r>
                <a:rPr lang="en-GB" altLang="en-US" sz="2000" b="1" i="1">
                  <a:latin typeface="Palatino" pitchFamily="2" charset="0"/>
                </a:rPr>
                <a:t>', …, p</a:t>
              </a:r>
              <a:r>
                <a:rPr lang="en-GB" altLang="en-US" sz="2000" b="1" i="1" baseline="-25000">
                  <a:latin typeface="Palatino" pitchFamily="2" charset="0"/>
                </a:rPr>
                <a:t>n</a:t>
              </a:r>
              <a:r>
                <a:rPr lang="en-GB" altLang="en-US" sz="2000" b="1" i="1">
                  <a:latin typeface="Palatino" pitchFamily="2" charset="0"/>
                </a:rPr>
                <a:t>', (p</a:t>
              </a:r>
              <a:r>
                <a:rPr lang="en-GB" altLang="en-US" sz="2000" b="1" i="1" baseline="-25000">
                  <a:latin typeface="Palatino" pitchFamily="2" charset="0"/>
                </a:rPr>
                <a:t>1 </a:t>
              </a:r>
              <a:r>
                <a:rPr lang="en-GB" altLang="en-US" sz="2000" b="1">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p</a:t>
              </a:r>
              <a:r>
                <a:rPr lang="en-GB" altLang="en-US" sz="2000" b="1" i="1" baseline="-25000">
                  <a:latin typeface="Palatino" pitchFamily="2" charset="0"/>
                </a:rPr>
                <a:t>2 </a:t>
              </a:r>
              <a:r>
                <a:rPr lang="en-GB" altLang="en-US" sz="2000" b="1">
                  <a:latin typeface="Symbol" panose="05050102010706020507" pitchFamily="18" charset="2"/>
                </a:rPr>
                <a:t></a:t>
              </a:r>
              <a:r>
                <a:rPr lang="en-GB" altLang="en-US" sz="2000" b="1" i="1">
                  <a:latin typeface="Palatino" pitchFamily="2" charset="0"/>
                </a:rPr>
                <a:t>…</a:t>
              </a:r>
              <a:r>
                <a:rPr lang="en-GB" altLang="en-US" sz="2000" b="1">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p</a:t>
              </a:r>
              <a:r>
                <a:rPr lang="en-GB" altLang="en-US" sz="2000" b="1" i="1" baseline="-25000">
                  <a:latin typeface="Palatino" pitchFamily="2" charset="0"/>
                </a:rPr>
                <a:t>n </a:t>
              </a:r>
              <a:r>
                <a:rPr lang="en-GB" altLang="en-US" sz="2000">
                  <a:latin typeface="Symbol" panose="05050102010706020507" pitchFamily="18" charset="2"/>
                </a:rPr>
                <a:t></a:t>
              </a:r>
              <a:r>
                <a:rPr lang="en-GB" altLang="en-US" sz="2000" b="1" i="1" baseline="-25000">
                  <a:latin typeface="Palatino" pitchFamily="2" charset="0"/>
                </a:rPr>
                <a:t> </a:t>
              </a:r>
              <a:r>
                <a:rPr lang="en-GB" altLang="en-US" sz="2000" b="1" i="1">
                  <a:latin typeface="Palatino" pitchFamily="2" charset="0"/>
                </a:rPr>
                <a:t>q)</a:t>
              </a:r>
            </a:p>
          </p:txBody>
        </p:sp>
        <p:sp>
          <p:nvSpPr>
            <p:cNvPr id="11269" name="Line 5">
              <a:extLst>
                <a:ext uri="{FF2B5EF4-FFF2-40B4-BE49-F238E27FC236}">
                  <a16:creationId xmlns:a16="http://schemas.microsoft.com/office/drawing/2014/main" id="{7CC84D48-2560-4694-BAEB-10138EAE501B}"/>
                </a:ext>
              </a:extLst>
            </p:cNvPr>
            <p:cNvSpPr>
              <a:spLocks noChangeShapeType="1"/>
            </p:cNvSpPr>
            <p:nvPr/>
          </p:nvSpPr>
          <p:spPr bwMode="auto">
            <a:xfrm>
              <a:off x="1488" y="1968"/>
              <a:ext cx="4080" cy="1"/>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70" name="Text Box 6">
            <a:extLst>
              <a:ext uri="{FF2B5EF4-FFF2-40B4-BE49-F238E27FC236}">
                <a16:creationId xmlns:a16="http://schemas.microsoft.com/office/drawing/2014/main" id="{14DF3F59-D9B3-470F-BCCA-8D448B98A4C9}"/>
              </a:ext>
            </a:extLst>
          </p:cNvPr>
          <p:cNvSpPr txBox="1">
            <a:spLocks noChangeArrowheads="1"/>
          </p:cNvSpPr>
          <p:nvPr/>
        </p:nvSpPr>
        <p:spPr bwMode="auto">
          <a:xfrm>
            <a:off x="2362200" y="3124200"/>
            <a:ext cx="4876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500"/>
              </a:spcBef>
              <a:buClr>
                <a:srgbClr val="000000"/>
              </a:buClr>
              <a:buSzPct val="75000"/>
              <a:buFont typeface="Wingdings" panose="05000000000000000000" pitchFamily="2" charset="2"/>
              <a:buNone/>
            </a:pPr>
            <a:r>
              <a:rPr lang="en-GB" altLang="en-US" sz="2000" b="1" i="1">
                <a:latin typeface="Palatino" pitchFamily="2" charset="0"/>
              </a:rPr>
              <a:t>SUBST(</a:t>
            </a:r>
            <a:r>
              <a:rPr lang="en-GB" altLang="en-US" sz="2000" i="1">
                <a:latin typeface="Symbol" panose="05050102010706020507" pitchFamily="18" charset="2"/>
              </a:rPr>
              <a:t></a:t>
            </a:r>
            <a:r>
              <a:rPr lang="en-GB" altLang="en-US" sz="2000" b="1" i="1">
                <a:latin typeface="Palatino" pitchFamily="2" charset="0"/>
              </a:rPr>
              <a:t>,q)</a:t>
            </a:r>
          </a:p>
        </p:txBody>
      </p:sp>
      <p:sp>
        <p:nvSpPr>
          <p:cNvPr id="11271" name="Text Box 7">
            <a:extLst>
              <a:ext uri="{FF2B5EF4-FFF2-40B4-BE49-F238E27FC236}">
                <a16:creationId xmlns:a16="http://schemas.microsoft.com/office/drawing/2014/main" id="{AE40DB30-7B1C-48BC-9B67-8CC258113D90}"/>
              </a:ext>
            </a:extLst>
          </p:cNvPr>
          <p:cNvSpPr txBox="1">
            <a:spLocks noChangeArrowheads="1"/>
          </p:cNvSpPr>
          <p:nvPr/>
        </p:nvSpPr>
        <p:spPr bwMode="auto">
          <a:xfrm>
            <a:off x="1676400" y="3717925"/>
            <a:ext cx="64008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1" hangingPunct="1">
              <a:lnSpc>
                <a:spcPct val="93000"/>
              </a:lnSpc>
              <a:spcBef>
                <a:spcPts val="450"/>
              </a:spcBef>
              <a:buClr>
                <a:srgbClr val="000000"/>
              </a:buClr>
              <a:buSzPct val="75000"/>
              <a:buFont typeface="Wingdings" panose="05000000000000000000" pitchFamily="2" charset="2"/>
              <a:buNone/>
            </a:pPr>
            <a:r>
              <a:rPr lang="en-GB" altLang="en-US" sz="1800" b="1">
                <a:latin typeface="Palatino" pitchFamily="2" charset="0"/>
              </a:rPr>
              <a:t>(where</a:t>
            </a:r>
            <a:r>
              <a:rPr lang="en-GB" altLang="en-US" sz="1800" b="1" i="1">
                <a:latin typeface="Palatino" pitchFamily="2" charset="0"/>
              </a:rPr>
              <a:t> SUBST(</a:t>
            </a:r>
            <a:r>
              <a:rPr lang="en-GB" altLang="en-US" sz="1800" i="1">
                <a:latin typeface="Symbol" panose="05050102010706020507" pitchFamily="18" charset="2"/>
              </a:rPr>
              <a:t></a:t>
            </a:r>
            <a:r>
              <a:rPr lang="en-GB" altLang="en-US" sz="1800" b="1" i="1">
                <a:latin typeface="Symbol" panose="05050102010706020507" pitchFamily="18" charset="2"/>
              </a:rPr>
              <a:t></a:t>
            </a:r>
            <a:r>
              <a:rPr lang="en-GB" altLang="en-US" sz="1800" b="1" i="1">
                <a:latin typeface="Palatino" pitchFamily="2" charset="0"/>
              </a:rPr>
              <a:t>p</a:t>
            </a:r>
            <a:r>
              <a:rPr lang="en-GB" altLang="en-US" sz="1800" b="1" i="1" baseline="-25000">
                <a:latin typeface="Palatino" pitchFamily="2" charset="0"/>
              </a:rPr>
              <a:t>i</a:t>
            </a:r>
            <a:r>
              <a:rPr lang="en-GB" altLang="en-US" sz="1800" b="1" i="1">
                <a:latin typeface="Palatino" pitchFamily="2" charset="0"/>
              </a:rPr>
              <a:t>') </a:t>
            </a:r>
            <a:r>
              <a:rPr lang="en-GB" altLang="en-US" sz="1800" b="1">
                <a:latin typeface="Courier New" panose="02070309020205020404" pitchFamily="49" charset="0"/>
              </a:rPr>
              <a:t>=</a:t>
            </a:r>
            <a:r>
              <a:rPr lang="en-GB" altLang="en-US" sz="1800" b="1">
                <a:latin typeface="Arial" panose="020B0604020202020204" pitchFamily="34" charset="0"/>
              </a:rPr>
              <a:t> </a:t>
            </a:r>
            <a:r>
              <a:rPr lang="en-GB" altLang="en-US" sz="1800" b="1" i="1">
                <a:latin typeface="Palatino" pitchFamily="2" charset="0"/>
              </a:rPr>
              <a:t>SUBST(</a:t>
            </a:r>
            <a:r>
              <a:rPr lang="en-GB" altLang="en-US" sz="1800" i="1">
                <a:latin typeface="Symbol" panose="05050102010706020507" pitchFamily="18" charset="2"/>
              </a:rPr>
              <a:t></a:t>
            </a:r>
            <a:r>
              <a:rPr lang="en-GB" altLang="en-US" sz="1800" b="1" i="1">
                <a:latin typeface="Symbol" panose="05050102010706020507" pitchFamily="18" charset="2"/>
              </a:rPr>
              <a:t></a:t>
            </a:r>
            <a:r>
              <a:rPr lang="en-GB" altLang="en-US" sz="1800" b="1" i="1">
                <a:latin typeface="Palatino" pitchFamily="2" charset="0"/>
              </a:rPr>
              <a:t>p</a:t>
            </a:r>
            <a:r>
              <a:rPr lang="en-GB" altLang="en-US" sz="1800" b="1" i="1" baseline="-25000">
                <a:latin typeface="Palatino" pitchFamily="2" charset="0"/>
              </a:rPr>
              <a:t>i</a:t>
            </a:r>
            <a:r>
              <a:rPr lang="en-GB" altLang="en-US" sz="1800" b="1" i="1">
                <a:latin typeface="Palatino" pitchFamily="2" charset="0"/>
              </a:rPr>
              <a:t>) </a:t>
            </a:r>
            <a:r>
              <a:rPr lang="en-GB" altLang="en-US" sz="1800" b="1">
                <a:latin typeface="Palatino" pitchFamily="2" charset="0"/>
              </a:rPr>
              <a:t>for all</a:t>
            </a:r>
            <a:r>
              <a:rPr lang="en-GB" altLang="en-US" sz="1800" b="1" i="1">
                <a:latin typeface="Palatino" pitchFamily="2" charset="0"/>
              </a:rPr>
              <a:t> i</a:t>
            </a:r>
            <a:r>
              <a:rPr lang="en-GB" altLang="en-US" sz="1800" b="1">
                <a:latin typeface="Palatino" pitchFamily="2" charset="0"/>
              </a:rPr>
              <a:t>)</a:t>
            </a:r>
          </a:p>
        </p:txBody>
      </p:sp>
      <p:sp>
        <p:nvSpPr>
          <p:cNvPr id="11272" name="AutoShape 8">
            <a:extLst>
              <a:ext uri="{FF2B5EF4-FFF2-40B4-BE49-F238E27FC236}">
                <a16:creationId xmlns:a16="http://schemas.microsoft.com/office/drawing/2014/main" id="{306FB7E7-EDDE-4D60-85E1-C13CD3670EC5}"/>
              </a:ext>
            </a:extLst>
          </p:cNvPr>
          <p:cNvSpPr>
            <a:spLocks noChangeArrowheads="1"/>
          </p:cNvSpPr>
          <p:nvPr/>
        </p:nvSpPr>
        <p:spPr bwMode="auto">
          <a:xfrm>
            <a:off x="1219200" y="4724400"/>
            <a:ext cx="7543800" cy="1676400"/>
          </a:xfrm>
          <a:prstGeom prst="roundRect">
            <a:avLst>
              <a:gd name="adj" fmla="val 9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273" name="Text Box 9">
            <a:extLst>
              <a:ext uri="{FF2B5EF4-FFF2-40B4-BE49-F238E27FC236}">
                <a16:creationId xmlns:a16="http://schemas.microsoft.com/office/drawing/2014/main" id="{278513AB-921B-4A6E-B7E1-92DFD19DD529}"/>
              </a:ext>
            </a:extLst>
          </p:cNvPr>
          <p:cNvSpPr txBox="1">
            <a:spLocks noChangeArrowheads="1"/>
          </p:cNvSpPr>
          <p:nvPr/>
        </p:nvSpPr>
        <p:spPr bwMode="auto">
          <a:xfrm>
            <a:off x="990600" y="4267200"/>
            <a:ext cx="7543800" cy="204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1313" indent="-34131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1pPr>
            <a:lvl2pPr marL="741363" indent="-284163">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2pPr>
            <a:lvl3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3pPr>
            <a:lvl4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4pPr>
            <a:lvl5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2400">
                <a:solidFill>
                  <a:schemeClr val="tx1"/>
                </a:solidFill>
                <a:latin typeface="Times New Roman" panose="02020603050405020304" pitchFamily="18" charset="0"/>
              </a:defRPr>
            </a:lvl9pPr>
          </a:lstStyle>
          <a:p>
            <a:pPr eaLnBrk="1" hangingPunct="1">
              <a:lnSpc>
                <a:spcPct val="93000"/>
              </a:lnSpc>
              <a:spcBef>
                <a:spcPts val="500"/>
              </a:spcBef>
              <a:buClr>
                <a:srgbClr val="0099CC"/>
              </a:buClr>
              <a:buSzPct val="80000"/>
              <a:buFont typeface="Wingdings" panose="05000000000000000000" pitchFamily="2" charset="2"/>
              <a:buChar char=""/>
            </a:pPr>
            <a:r>
              <a:rPr lang="en-GB" altLang="en-US" sz="2000" b="1" i="1" dirty="0">
                <a:latin typeface="Arial" panose="020B0604020202020204" pitchFamily="34" charset="0"/>
              </a:rPr>
              <a:t>SUBST (</a:t>
            </a:r>
            <a:r>
              <a:rPr lang="en-GB" altLang="en-US" sz="1800" i="1" dirty="0">
                <a:latin typeface="Symbol" panose="05050102010706020507" pitchFamily="18" charset="2"/>
              </a:rPr>
              <a:t></a:t>
            </a:r>
            <a:r>
              <a:rPr lang="en-GB" altLang="en-US" sz="1800" b="1" i="1" dirty="0">
                <a:latin typeface="Symbol" panose="05050102010706020507" pitchFamily="18" charset="2"/>
              </a:rPr>
              <a:t></a:t>
            </a:r>
            <a:r>
              <a:rPr lang="en-GB" altLang="en-US" sz="2000" b="1" i="1" dirty="0">
                <a:latin typeface="Palatino" pitchFamily="2" charset="0"/>
              </a:rPr>
              <a:t>p</a:t>
            </a:r>
            <a:r>
              <a:rPr lang="en-GB" altLang="en-US" sz="1800" b="1" i="1" dirty="0">
                <a:latin typeface="Palatino" pitchFamily="2" charset="0"/>
              </a:rPr>
              <a:t>)</a:t>
            </a:r>
            <a:r>
              <a:rPr lang="en-GB" altLang="en-US" dirty="0">
                <a:latin typeface="Arial" panose="020B0604020202020204" pitchFamily="34" charset="0"/>
              </a:rPr>
              <a:t> means apply substitutions in </a:t>
            </a:r>
            <a:r>
              <a:rPr lang="en-GB" altLang="en-US" sz="1800" i="1" dirty="0">
                <a:latin typeface="Symbol" panose="05050102010706020507" pitchFamily="18" charset="2"/>
              </a:rPr>
              <a:t></a:t>
            </a:r>
            <a:r>
              <a:rPr lang="en-GB" altLang="en-US" dirty="0">
                <a:latin typeface="Arial" panose="020B0604020202020204" pitchFamily="34" charset="0"/>
              </a:rPr>
              <a:t> to sentence </a:t>
            </a:r>
            <a:r>
              <a:rPr lang="en-GB" altLang="en-US" sz="2000" b="1" i="1" dirty="0">
                <a:latin typeface="Arial" panose="020B0604020202020204" pitchFamily="34" charset="0"/>
              </a:rPr>
              <a:t>p</a:t>
            </a:r>
          </a:p>
          <a:p>
            <a:pPr eaLnBrk="1" hangingPunct="1">
              <a:spcBef>
                <a:spcPts val="600"/>
              </a:spcBef>
              <a:buClr>
                <a:srgbClr val="0099CC"/>
              </a:buClr>
              <a:buSzPct val="80000"/>
              <a:buFont typeface="Wingdings" panose="05000000000000000000" pitchFamily="2" charset="2"/>
              <a:buChar char=""/>
            </a:pPr>
            <a:r>
              <a:rPr lang="en-GB" altLang="en-US" dirty="0">
                <a:latin typeface="Arial" panose="020B0604020202020204" pitchFamily="34" charset="0"/>
              </a:rPr>
              <a:t>Substitution list </a:t>
            </a:r>
            <a:r>
              <a:rPr lang="en-GB" altLang="en-US" sz="2000" b="1" i="1" dirty="0">
                <a:latin typeface="Arial" panose="020B0604020202020204" pitchFamily="34" charset="0"/>
              </a:rPr>
              <a:t>Ө</a:t>
            </a:r>
            <a:r>
              <a:rPr lang="en-GB" altLang="en-US" i="1" dirty="0">
                <a:latin typeface="Arial" panose="020B0604020202020204" pitchFamily="34" charset="0"/>
              </a:rPr>
              <a:t> = {v</a:t>
            </a:r>
            <a:r>
              <a:rPr lang="en-GB" altLang="en-US" baseline="-25000" dirty="0">
                <a:latin typeface="Arial" panose="020B0604020202020204" pitchFamily="34" charset="0"/>
              </a:rPr>
              <a:t>1</a:t>
            </a:r>
            <a:r>
              <a:rPr lang="en-GB" altLang="en-US" i="1" dirty="0">
                <a:latin typeface="Arial" panose="020B0604020202020204" pitchFamily="34" charset="0"/>
              </a:rPr>
              <a:t>/t</a:t>
            </a:r>
            <a:r>
              <a:rPr lang="en-GB" altLang="en-US" baseline="-25000" dirty="0">
                <a:latin typeface="Arial" panose="020B0604020202020204" pitchFamily="34" charset="0"/>
              </a:rPr>
              <a:t>1</a:t>
            </a:r>
            <a:r>
              <a:rPr lang="en-GB" altLang="en-US" i="1" dirty="0">
                <a:latin typeface="Arial" panose="020B0604020202020204" pitchFamily="34" charset="0"/>
              </a:rPr>
              <a:t>, v</a:t>
            </a:r>
            <a:r>
              <a:rPr lang="en-GB" altLang="en-US" baseline="-25000" dirty="0">
                <a:latin typeface="Arial" panose="020B0604020202020204" pitchFamily="34" charset="0"/>
              </a:rPr>
              <a:t>2</a:t>
            </a:r>
            <a:r>
              <a:rPr lang="en-GB" altLang="en-US" i="1" dirty="0">
                <a:latin typeface="Arial" panose="020B0604020202020204" pitchFamily="34" charset="0"/>
              </a:rPr>
              <a:t>/t</a:t>
            </a:r>
            <a:r>
              <a:rPr lang="en-GB" altLang="en-US" baseline="-25000" dirty="0">
                <a:latin typeface="Arial" panose="020B0604020202020204" pitchFamily="34" charset="0"/>
              </a:rPr>
              <a:t>2</a:t>
            </a:r>
            <a:r>
              <a:rPr lang="en-GB" altLang="en-US" i="1" dirty="0">
                <a:latin typeface="Arial" panose="020B0604020202020204" pitchFamily="34" charset="0"/>
              </a:rPr>
              <a:t>, …, </a:t>
            </a:r>
            <a:r>
              <a:rPr lang="en-GB" altLang="en-US" i="1" dirty="0" err="1">
                <a:latin typeface="Arial" panose="020B0604020202020204" pitchFamily="34" charset="0"/>
              </a:rPr>
              <a:t>v</a:t>
            </a:r>
            <a:r>
              <a:rPr lang="en-GB" altLang="en-US" i="1" baseline="-25000" dirty="0" err="1">
                <a:latin typeface="Arial" panose="020B0604020202020204" pitchFamily="34" charset="0"/>
              </a:rPr>
              <a:t>n</a:t>
            </a:r>
            <a:r>
              <a:rPr lang="en-GB" altLang="en-US" i="1" dirty="0">
                <a:latin typeface="Arial" panose="020B0604020202020204" pitchFamily="34" charset="0"/>
              </a:rPr>
              <a:t>/</a:t>
            </a:r>
            <a:r>
              <a:rPr lang="en-GB" altLang="en-US" i="1" dirty="0" err="1">
                <a:latin typeface="Arial" panose="020B0604020202020204" pitchFamily="34" charset="0"/>
              </a:rPr>
              <a:t>t</a:t>
            </a:r>
            <a:r>
              <a:rPr lang="en-GB" altLang="en-US" i="1" baseline="-25000" dirty="0" err="1">
                <a:latin typeface="Arial" panose="020B0604020202020204" pitchFamily="34" charset="0"/>
              </a:rPr>
              <a:t>n</a:t>
            </a:r>
            <a:r>
              <a:rPr lang="en-GB" altLang="en-US" i="1" dirty="0">
                <a:latin typeface="Arial" panose="020B0604020202020204" pitchFamily="34" charset="0"/>
              </a:rPr>
              <a:t>}</a:t>
            </a:r>
            <a:r>
              <a:rPr lang="en-GB" altLang="en-US" dirty="0">
                <a:latin typeface="Arial" panose="020B0604020202020204" pitchFamily="34" charset="0"/>
              </a:rPr>
              <a:t> means</a:t>
            </a:r>
          </a:p>
          <a:p>
            <a:pPr lvl="1" eaLnBrk="1" hangingPunct="1">
              <a:spcBef>
                <a:spcPts val="300"/>
              </a:spcBef>
              <a:buClr>
                <a:srgbClr val="000000"/>
              </a:buClr>
              <a:buSzPct val="75000"/>
              <a:buFont typeface="Times New Roman" panose="02020603050405020304" pitchFamily="18" charset="0"/>
              <a:buChar char="–"/>
            </a:pPr>
            <a:r>
              <a:rPr lang="en-GB" altLang="en-US" dirty="0">
                <a:solidFill>
                  <a:srgbClr val="000000"/>
                </a:solidFill>
                <a:latin typeface="Arial" panose="020B0604020202020204" pitchFamily="34" charset="0"/>
                <a:cs typeface="Tahoma" panose="020B0604030504040204" pitchFamily="34" charset="0"/>
              </a:rPr>
              <a:t>Replace all occurrences of variable </a:t>
            </a:r>
            <a:r>
              <a:rPr lang="en-GB" altLang="en-US" i="1" dirty="0">
                <a:solidFill>
                  <a:srgbClr val="000000"/>
                </a:solidFill>
                <a:latin typeface="Arial" panose="020B0604020202020204" pitchFamily="34" charset="0"/>
                <a:cs typeface="Tahoma" panose="020B0604030504040204" pitchFamily="34" charset="0"/>
              </a:rPr>
              <a:t>v</a:t>
            </a:r>
            <a:r>
              <a:rPr lang="en-GB" altLang="en-US" i="1" baseline="-25000" dirty="0">
                <a:solidFill>
                  <a:srgbClr val="000000"/>
                </a:solidFill>
                <a:latin typeface="Arial" panose="020B0604020202020204" pitchFamily="34" charset="0"/>
                <a:cs typeface="Tahoma" panose="020B0604030504040204" pitchFamily="34" charset="0"/>
              </a:rPr>
              <a:t>i</a:t>
            </a:r>
            <a:r>
              <a:rPr lang="en-GB" altLang="en-US" dirty="0">
                <a:solidFill>
                  <a:srgbClr val="000000"/>
                </a:solidFill>
                <a:latin typeface="Arial" panose="020B0604020202020204" pitchFamily="34" charset="0"/>
                <a:cs typeface="Tahoma" panose="020B0604030504040204" pitchFamily="34" charset="0"/>
              </a:rPr>
              <a:t> with term </a:t>
            </a:r>
            <a:r>
              <a:rPr lang="en-GB" altLang="en-US" i="1" dirty="0" err="1">
                <a:solidFill>
                  <a:srgbClr val="000000"/>
                </a:solidFill>
                <a:latin typeface="Arial" panose="020B0604020202020204" pitchFamily="34" charset="0"/>
                <a:cs typeface="Tahoma" panose="020B0604030504040204" pitchFamily="34" charset="0"/>
              </a:rPr>
              <a:t>t</a:t>
            </a:r>
            <a:r>
              <a:rPr lang="en-GB" altLang="en-US" i="1" baseline="-25000" dirty="0" err="1">
                <a:solidFill>
                  <a:srgbClr val="000000"/>
                </a:solidFill>
                <a:latin typeface="Arial" panose="020B0604020202020204" pitchFamily="34" charset="0"/>
                <a:cs typeface="Tahoma" panose="020B0604030504040204" pitchFamily="34" charset="0"/>
              </a:rPr>
              <a:t>i</a:t>
            </a:r>
            <a:endParaRPr lang="en-GB" altLang="en-US" i="1" baseline="-25000" dirty="0">
              <a:solidFill>
                <a:srgbClr val="000000"/>
              </a:solidFill>
              <a:latin typeface="Arial" panose="020B0604020202020204" pitchFamily="34" charset="0"/>
              <a:cs typeface="Tahoma" panose="020B0604030504040204" pitchFamily="34" charset="0"/>
            </a:endParaRPr>
          </a:p>
          <a:p>
            <a:pPr lvl="1" eaLnBrk="1" hangingPunct="1">
              <a:spcBef>
                <a:spcPts val="300"/>
              </a:spcBef>
              <a:buClr>
                <a:srgbClr val="000000"/>
              </a:buClr>
              <a:buSzPct val="75000"/>
              <a:buFont typeface="Times New Roman" panose="02020603050405020304" pitchFamily="18" charset="0"/>
              <a:buChar char="–"/>
            </a:pPr>
            <a:r>
              <a:rPr lang="en-GB" altLang="en-US" dirty="0">
                <a:solidFill>
                  <a:srgbClr val="000000"/>
                </a:solidFill>
                <a:latin typeface="Arial" panose="020B0604020202020204" pitchFamily="34" charset="0"/>
                <a:cs typeface="Tahoma" panose="020B0604030504040204" pitchFamily="34" charset="0"/>
              </a:rPr>
              <a:t>Substitutions are made in left to right order</a:t>
            </a:r>
          </a:p>
        </p:txBody>
      </p:sp>
      <p:pic>
        <p:nvPicPr>
          <p:cNvPr id="2" name="Audio 1">
            <a:hlinkClick r:id="" action="ppaction://media"/>
            <a:extLst>
              <a:ext uri="{FF2B5EF4-FFF2-40B4-BE49-F238E27FC236}">
                <a16:creationId xmlns:a16="http://schemas.microsoft.com/office/drawing/2014/main" id="{71438312-0730-4A87-B9AD-5A2559D3243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185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THEME_BG_IMAGE" val=""/>
  <p:tag name="MMPROD_TAG_VCONFIG" val="PD94bWwgdmVyc2lvbj0iMS4wIiBlbmNvZGluZz0iVVRGLTgiPz4NCjxjb25maWd1cmF0aW9u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hdHRhY2htZW50cyIgdmFsdWU9InRydWUiLz4NCgkJPHVpc2hvdyBuYW1lPSJ1dGlscyIgdmFsdWU9InRydWUiLz4NCgkJPHVpc2hvdyBuYW1lPSJ2b2x1bWUiIHZhbHVlPSJ0cnVlIi8+DQoJCTx1aXNob3cgbmFtZT0icGxheWJhciIgdmFsdWU9InRydWUiLz4NCgkJPHVpc2hvdyBuYW1lPSJ0YWxraW5naGVhZCIgdmFsdWU9InRydWUiLz4NCgkJPHVpc2hvdyBuYW1lPSJzaWRlYmFyb25yaWdodCIgdmFsdWU9InRydWUiLz4NCgkJPHVpc2hvdyBuYW1lPSJ2aWV3Y2hhbmdlIiB2YWx1ZT0idHJ1ZSIvPg0KCQk8dWlzaG93IG5hbWU9ImluaXRpYWxkaXNwbGF5bW9kZWlzbm9ybWFsIiB2YWx1ZT0idHJ1ZSIvPg0KCQk8dWlyZXBsYWNlIG5hbWU9ImxvZ28iIHZhbHVlPSIiLz4NCgkJPHVpcmVwbGFjZSBuYW1lPSJiZ2ltYWdlIiB2YWx1ZT0iIi8+DQoJCTx1aXJlcGxhY2UgbmFtZT0iaW5pdGlhbHRhYiIgdmFsdWU9Im91dGxpbmUiLz4NCgk8L2xheW91dD4NCgk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DQoJCTx1aXRleHQgbmFtZT0iVEFCX09VVExJTkUiIHZhbHVlPSJPdXRsaW5lIi8+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DQoJCTx1aXRleHQgbmFtZT0iU0xJREVfTk9URVMiIHZhbHVlPSJTbGlkZSBOb3Rlcy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U2hvdyBzaWRlYmFyIHRvIHBhcnRpY2lwYW50cyIvPg0KCQk8dWl0ZXh0IG5hbWU9IkRPQ1dSQVBfVElUTEUiIHZhbHVlPSJCcmVlemUgRmlsZSBBdHRhY2htZW50Ii8+DQoJCTx1aXRleHQgbmFtZT0iRE9DV1JBUF9NU0ciIHZhbHVlPSJTYXZlIHRvIE15IENvbXB1dGVyIi8+DQoJCTx1aXRleHQgbmFtZT0iRE9DV1JBUF9QUk9NUFQiIHZhbHVlPSJDbGljayB0byBEb3dubG9hZCIvPg0KCTwvbGFuZ3VhZ2U+DQoJPGxhbmd1YWdlIGlkPSJkZ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IHVpdGV4dCAtLT4NCgkJPCEtLSBzdWJzdGl0dXRpb246ICVuID09IHNsaWRlIG51bWJlciAtLT4NCgkJPHVpdGV4dCBuYW1lPSJVTk5BTUVEU0xJREVUSVRMRSIgdmFsdWU9IkZvbGllICVuIi8+DQoJCTwhLS0gc3Vic3RpdHV0aW9uOiAlbiA9PSBzbGlkZSBudW1iZXIgLS0+DQoJCTwhLS0gc3Vic3RpdHV0aW9uOiAldCA9PSB0b3RhbCBzbGlkZSBjb3VudCAtLT4NCgkJPHVpdGV4dCBuYW1lPSJTQ1JVQkJBUlNUQVRVU19TTElERUlORk8iIHZhbHVlPSJGb2xpZSAlbiAvICV0IHwgIi8+DQoJCTx1aXRleHQgbmFtZT0iU0NSVUJCQVJTVEFUVVNfU1RPUFBFRCIgdmFsdWU9IkJlZW5kZXQiLz4NCgkJPHVpdGV4dCBuYW1lPSJTQ1JVQkJBUlNUQVRVU19QTEFZSU5HIiB2YWx1ZT0iV2llZGVyZ2FiZSIvPg0KCQk8dWl0ZXh0IG5hbWU9IlNDUlVCQkFSU1RBVFVTX05PQVVESU8iIHZhbHVlPSJLZWluIEF1ZGlvIi8+DQoJCTx1aXRleHQgbmFtZT0iU0NSVUJCQVJTVEFUVVNfTE9BRElORyIgdmFsdWU9IkxhZGVuIi8+DQoJCTx1aXRleHQgbmFtZT0iU0NSVUJCQVJTVEFUVVNfQlVGRkVSSU5HIiB2YWx1ZT0iUHVmZmVybiIvPg0KCQk8dWl0ZXh0IG5hbWU9IlNDUlVCQkFSU1RBVFVTX1FVRVNUSU9OIiB2YWx1ZT0iRnJhZ2UgYmVhbnR3b3J0ZW4iLz4NCgkJPHVpdGV4dCBuYW1lPSJTQ1JVQkJBUlNUQVRVU19SRVZJRVdRVUlaIiB2YWx1ZT0iTm9jaG1hbHMgZHVyY2hzZWhlbiIvPg0KCQk8IS0tIHN1YnN0aXR1dGlvbjogJW0gPT0gbWludXRlcyByZW1haW5pbmcgLS0+DQoJCTwhLS0gc3Vic3RpdHV0aW9uOiAlcyA9PSBzZWNvbmRzIHJlbWFpbmluZyAtLT4NCgkJPHVpdGV4dCBuYW1lPSJFTEFQU0VEIiB2YWx1ZT0iUmVzdGRhdWVyOiAlbSBNaW51dGVuICVzIFNla3VuZGVuIi8+DQoJCTx1aXRleHQgbmFtZT0iTk9URk9VTkQiIHZhbHVlPSJOaWNodHMgZ2VmdW5kZW4iLz4NCgkJPHVpdGV4dCBuYW1lPSJBVFRBQ0hNRU5UUyIgdmFsdWU9IkFubGFnZW4iLz4NCgkJPCEtLSBzdWJzdGl0dXRpb246ICVwID09IGN1cnJlbnQgc3BlYWtlcidzIHRpdGxlIC0tPg0KCQk8dWl0ZXh0IG5hbWU9IkJJT1dJTl9USVRMRSIgdmFsdWU9IlNwcmVjaGVyOiAlcCIvPg0KCQk8dWl0ZXh0IG5hbWU9IkJJT0JUTl9USVRMRSIgdmFsdWU9IlNwcmVjaGVyIi8+DQoJCTx1aXRleHQgbmFtZT0iRElWSURFUkJUTl9USVRMRSIgdmFsdWU9InwiLz4NCgkJPHVpdGV4dCBuYW1lPSJDT05UQUNUQlROX1RJVExFIiB2YWx1ZT0iS29udGFrdCIvPg0KCQk8dWl0ZXh0IG5hbWU9IlRBQl9PVVRMSU5FIiB2YWx1ZT0iU3RydWt0dXIiLz4NCgkJPHVpdGV4dCBuYW1lPSJUQUJfVEhVTUIiIHZhbHVlPSJNaW5pYXR1ciIvPg0KCQk8dWl0ZXh0IG5hbWU9IlRBQl9OT1RFUyIgdmFsdWU9Ik5vdGl6ZW4iLz4NCgkJPHVpdGV4dCBuYW1lPSJUQUJfU0VBUkNIIiB2YWx1ZT0iU3VjaGVuIi8+DQoJCTx1aXRleHQgbmFtZT0iU0xJREVfSEVBRElORyIgdmFsdWU9IkZvbGllbnRpdGVsIi8+DQoJCTx1aXRleHQgbmFtZT0iRFVSQVRJT05fSEVBRElORyIgdmFsdWU9IkRhdWVyIi8+DQoJCTx1aXRleHQgbmFtZT0iU0VBUkNIX0hFQURJTkciIHZhbHVlPSJUZXh0IHN1Y2hlbjoiLz4NCgkJPHVpdGV4dCBuYW1lPSJUSFVNQl9IRUFESU5HIiB2YWx1ZT0iRm9saWUiLz4NCgkJPHVpdGV4dCBuYW1lPSJUSFVNQl9JTkZPIiB2YWx1ZT0iRm9saWVudGl0ZWwvRGF1ZXIiLz4NCgkJPHVpdGV4dCBuYW1lPSJBVFRBQ0hOQU1FX0hFQURJTkciIHZhbHVlPSJEYXRlaW5hbWUiLz4NCgkJPHVpdGV4dCBuYW1lPSJBVFRBQ0hTSVpFX0hFQURJTkciIHZhbHVlPSJHcsO2w59lIi8+DQoJCTx1aXRleHQgbmFtZT0iU0xJREVfTk9URVMiIHZhbHVlPSJGb2xpZW5ub3RpemVu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JEZW4gVGVpbG5laG1lcm4gZGllIFNlaXRlbmxlaXN0ZSBhbnplaWdlbiIvPg0KCQk8dWl0ZXh0IG5hbWU9IkRPQ1dSQVBfVElUTEUiIHZhbHVlPSJCcmVlemUtQW5oYW5nIi8+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U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T1VUTElORSIgdmFsdWU9IlBsYW4iLz4NCgkJPHVpdGV4dCBuYW1lPSJUQUJfVEhVTUIiIHZhbHVlPSIgTWluaWF0dXJlIi8+DQoJCTx1aXRleHQgbmFtZT0iVEFCX05PVEVTIiB2YWx1ZT0iTm90ZXMiLz4NCgkJPHVpdGV4dCBuYW1lPSJUQUJfU0VBUkNIIiB2YWx1ZT0iIENoZXJjaGVyIi8+DQoJCTx1aXRleHQgbmFtZT0iU0xJREVfSEVBRElORyIgdmFsdWU9IlRpdHJlIGRlIGxhIGRpYXBvc2l0aXZlIi8+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DQoJCTx1aXRleHQgbmFtZT0iQVRUQUNITkFNRV9IRUFESU5HIiB2YWx1ZT0iTm9tIGRlIGZpY2hpZXIiLz4NCgkJPHVpdGV4dCBuYW1lPSJBVFRBQ0hTSVpFX0hFQURJTkciIHZhbHVlPSJUYWlsbGUiLz4NCgkJPHVpdGV4dCBuYW1lPSJTTElERV9OT1RFUyIgdmFsdWU9Ik5vdGVzIGRlcyBkaWFwb3NpdGl2ZXM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k1vbnRyZXIgbCdlbmNhZHLDqSBhdXggcGFydGljaXBhbnRzIi8+DQoJCTx1aXRleHQgbmFtZT0iRE9DV1JBUF9USVRMRSIgdmFsdWU9IlBpw6hjZSBqb2ludGUgQnJlZXplIi8+DQoJCTx1aXRleHQgbmFtZT0iRE9DV1JBUF9NU0ciIHZhbHVlPSJFbnJlZ2lzdHJlciBzdXIgbW9uIG9yZGluYXRldXIiLz4NCgkJPHVpdGV4dCBuYW1lPSJET0NXUkFQX1BST01QVCIgdmFsdWU9IkNsaXF1ZXIgcG91ciB0w6lsw6ljaGFyZ2VyIi8+DQoJPC9sYW5ndWFnZT4NCgk8bGFuZ3VhZ2UgaWQ9Imph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IHVpdGV4dCAtLT4NCgkJPCEtLSBzdWJzdGl0dXRpb246ICVuID09IHNsaWRlIG51bWJlciAtLT4NCgkJPHVpdGV4dCBuYW1lPSJVTk5BTUVEU0xJREVUSVRMRSIgdmFsdWU9IuOCueODqeOCpOODiSA6ICVuIi8+DQoJCTwhLS0gc3Vic3RpdHV0aW9uOiAlbiA9PSBzbGlkZSBudW1iZXIgLS0+DQoJCTwhLS0gc3Vic3RpdHV0aW9uOiAldCA9PSB0b3RhbCBzbGlkZSBjb3VudCAtLT4NCgkJPHVpdGV4dCBuYW1lPSJTQ1JVQkJBUlNUQVRVU19TTElERUlORk8iIHZhbHVlPSLjgrnjg6njgqTjg4kgOiAlbiAvICV0IHwgIi8+DQoJCTx1aXRleHQgbmFtZT0iU0NSVUJCQVJTVEFUVVNfU1RPUFBFRCIgdmFsdWU9IuWBnOatoiIvPg0KCQk8dWl0ZXh0IG5hbWU9IlNDUlVCQkFSU1RBVFVTX1BMQVlJTkciIHZhbHVlPSLlho3nlJ/kuK0iLz4NCgkJPHVpdGV4dCBuYW1lPSJTQ1JVQkJBUlNUQVRVU19OT0FVRElPIiB2YWx1ZT0i6Z+z5aOw44Gq44GXIi8+DQoJCTx1aXRleHQgbmFtZT0iU0NSVUJCQVJTVEFUVVNfTE9BRElORyIgdmFsdWU9IuODreODvOODieS4rSIvPg0KCQk8dWl0ZXh0IG5hbWU9IlNDUlVCQkFSU1RBVFVTX0JVRkZFUklORyIgdmFsdWU9IuODkOODg+ODleOCoeS4rSIvPg0KCQk8dWl0ZXh0IG5hbWU9IlNDUlVCQkFSU1RBVFVTX1FVRVNUSU9OIiB2YWx1ZT0i6LOq5ZWP44Gr562U44GI44Gm5LiL44GV44GEIi8+DQoJCTx1aXRleHQgbmFtZT0iU0NSVUJCQVJTVEFUVVNfUkVWSUVXUVVJWiIgdmFsdWU9IuOCr+OCpOOCuuOCkuODrOODk+ODpeODvOOBl+OBpuOBhOOBvuOBmSIvPg0KCQk8IS0tIHN1YnN0aXR1dGlvbjogJW0gPT0gbWludXRlcyByZW1haW5pbmcgLS0+DQoJCTwhLS0gc3Vic3RpdHV0aW9uOiAlcyA9PSBzZWNvbmRzIHJlbWFpbmluZyAtLT4NCgkJPHVpdGV4dCBuYW1lPSJFTEFQU0VEIiB2YWx1ZT0i5q6L44KKIDogJW0g5YiGICVzIOenkiIvPg0KCQk8dWl0ZXh0IG5hbWU9Ik5PVEZPVU5EIiB2YWx1ZT0i5L2V44KC6KaL44Gk44GL44KK44G+44Gb44KTIi8+DQoJCTx1aXRleHQgbmFtZT0iQVRUQUNITUVOVFMiIHZhbHVlPSLmt7vku5giLz4NCgkJPCEtLSBzdWJzdGl0dXRpb246ICVwID09IGN1cnJlbnQgc3BlYWtlcidzIHRpdGxlIC0tPg0KCQk8dWl0ZXh0IG5hbWU9IkJJT1dJTl9USVRMRSIgdmFsdWU9Iue1jOattCA6ICVwIi8+DQoJCTx1aXRleHQgbmFtZT0iQklPQlROX1RJVExFIiB2YWx1ZT0i57WM5q20Ii8+DQoJCTx1aXRleHQgbmFtZT0iRElWSURFUkJUTl9USVRMRSIgdmFsdWU9InwiLz4NCgkJPHVpdGV4dCBuYW1lPSJDT05UQUNUQlROX1RJVExFIiB2YWx1ZT0i44GK5ZWP44GE5ZCI44KP44GbIi8+DQoJCTx1aXRleHQgbmFtZT0iVEFCX09VVExJTkUiIHZhbHVlPSLjgqLjgqbjg4jjg6njgqTjg7MiLz4NCgkJPHVpdGV4dCBuYW1lPSJUQUJfVEhVTUIiIHZhbHVlPSLjgrXjg6Djg43jg7zjg6siLz4NCgkJPHVpdGV4dCBuYW1lPSJUQUJfTk9URVMiIHZhbHVlPSLjg47jg7zjg4giLz4NCgkJPHVpdGV4dCBuYW1lPSJUQUJfU0VBUkNIIiB2YWx1ZT0i5qSc57SiIi8+DQoJCTx1aXRleHQgbmFtZT0iU0xJREVfSEVBRElORyIgdmFsdWU9IuOCueODqeOCpOODieOCv+OCpOODiOODqyIvPg0KCQk8dWl0ZXh0IG5hbWU9IkRVUkFUSU9OX0hFQURJTkciIHZhbHVlPSLplbfjgZUiLz4NCgkJPHVpdGV4dCBuYW1lPSJTRUFSQ0hfSEVBRElORyIgdmFsdWU9IuaknOe0ouOBmeOCi+ODhuOCreOCueODiCA6ICIvPg0KCQk8dWl0ZXh0IG5hbWU9IlRIVU1CX0hFQURJTkciIHZhbHVlPSLjgrnjg6njgqTjg4kiLz4NCgkJPHVpdGV4dCBuYW1lPSJUSFVNQl9JTkZPIiB2YWx1ZT0i44K544Op44Kk44OJ44K/44Kk44OI44OrIC8g6ZW344GVIi8+DQoJCTx1aXRleHQgbmFtZT0iQVRUQUNITkFNRV9IRUFESU5HIiB2YWx1ZT0i44OV44Kh44Kk44Or5ZCNIi8+DQoJCTx1aXRleHQgbmFtZT0iQVRUQUNIU0laRV9IRUFESU5HIiB2YWx1ZT0i44K144Kk44K6Ii8+DQoJCTx1aXRleHQgbmFtZT0iU0xJREVfTk9URVMiIHZhbHVlPSLjgrnjg6njgqTjg4njg47jg7zjg4g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uOCteOCpOODieODkOODvOOCkuWPguWKoOiAheOBq+imi+OBm+OCiyIvPg0KCQk8dWl0ZXh0IG5hbWU9IkRPQ1dSQVBfVElUTEUiIHZhbHVlPSJCcmVlemUg5re75LuY44OV44Kh44Kk44OrIi8+DQoJCTx1aXRleHQgbmFtZT0iRE9DV1JBUF9NU0ciIHZhbHVlPSLjg57jgqTjgrPjg7Pjg5Tjg6Xjg7zjgr/jgavkv53lrZgiLz4NCgkJPHVpdGV4dCBuYW1lPSJET0NXUkFQX1BST01QVCIgdmFsdWU9IuOCr+ODquODg+OCr+OBl+OBpuODgOOCpuODs+ODreODvOODiSIvPg0KCTwvbGFuZ3VhZ2U+DQoJPGxhbmd1YWdlIGlkPSJrby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x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SB1aXRleHQgLS0+DQoJCTwhLS0gc3Vic3RpdHV0aW9uOiAlbiA9PSBzbGlkZSBudW1iZXIgLS0+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PVVRMSU5FIiB2YWx1ZT0i6rCc7JqUIi8+DQoJCTx1aXRleHQgbmFtZT0iVEFCX1RIVU1CIiB2YWx1ZT0i7LaV7IaM7YyQIi8+DQoJCTx1aXRleHQgbmFtZT0iVEFCX05PVEVTIiB2YWx1ZT0i64W47Yq4Ii8+DQoJCTx1aXRleHQgbmFtZT0iVEFCX1NFQVJDSCIgdmFsdWU9IuqygOyDiSIvPg0KCQk8dWl0ZXh0IG5hbWU9IlNMSURFX0hFQURJTkciIHZhbHVlPSLsiqzrnbzsnbTrk5wg7KCc66qpIi8+DQoJCTx1aXRleHQgbmFtZT0iRFVSQVRJT05fSEVBRElORyIgdmFsdWU9IuyerOyDneyLnOqwhCIvPg0KCQk8dWl0ZXh0IG5hbWU9IlNFQVJDSF9IRUFESU5HIiB2YWx1ZT0i7YWN7Iqk7Yq4IOqygOyDiToiLz4NCgkJPHVpdGV4dCBuYW1lPSJUSFVNQl9IRUFESU5HIiB2YWx1ZT0i7Iqs65287J2065OcIi8+DQoJCTx1aXRleHQgbmFtZT0iVEhVTUJfSU5GTyIgdmFsdWU9IuygnOuqqS/snqzsg53si5zqsIQiLz4NCgkJPHVpdGV4dCBuYW1lPSJBVFRBQ0hOQU1FX0hFQURJTkciIHZhbHVlPSLtjIzsnbwg7J2066aEIi8+DQoJCTx1aXRleHQgbmFtZT0iQVRUQUNIU0laRV9IRUFESU5HIiB2YWx1ZT0i7YGs6riwIi8+DQoJCTx1aXRleHQgbmFtZT0iU0xJREVfTk9URVMiIHZhbHVlPSLsiqzrnbzsnbTrk5wg64W47Yq4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LssLjsl6zsnpDsl5Dqsowg7IS466GcIOunieuMgCDrs7TsnbTquLAiLz4NCgkJPHVpdGV4dCBuYW1lPSJET0NXUkFQX1RJVExFIiB2YWx1ZT0iQnJlZXplIO2MjOydvCDssqjrtoAiLz4NCgkJPHVpdGV4dCBuYW1lPSJET0NXUkFQX01TRyIgdmFsdWU9IuuCtCDsu7Ttk6jthLDsl5Ag7KCA7J6lIi8+DQoJCTx1aXRleHQgbmFtZT0iRE9DV1JBUF9QUk9NUFQiIHZhbHVlPSLtgbTrpq3tlZjsl6wg64uk7Jq066Gc65OcIi8+DQoJPC9sYW5ndWFnZT4NCjwvY29uZmlndXJhdGlvbj4NCg=="/>
  <p:tag name="MMPROD_UIDATA" val="&lt;database version=&quot;6.0&quot;&gt;&lt;object type=&quot;1&quot; unique_id=&quot;10001&quot;&gt;&lt;property id=&quot;20139&quot; value=&quot;%n. %s&quot;/&gt;&lt;property id=&quot;20141&quot; value=&quot;09_2_FOL_inference19&quot;/&gt;&lt;property id=&quot;20144&quot; value=&quot;1&quot;/&gt;&lt;property id=&quot;20146&quot; value=&quot;0&quot;/&gt;&lt;property id=&quot;20147&quot; value=&quot;0&quot;/&gt;&lt;property id=&quot;20148&quot; value=&quot;5&quot;/&gt;&lt;property id=&quot;20224&quot; value=&quot;E:\Breeze Presenter Lectures\2019\AI Fall 19&quot;/&gt;&lt;property id=&quot;20250&quot; value=&quot;0&quot;/&gt;&lt;property id=&quot;20251&quot; value=&quot;1&quot;/&gt;&lt;property id=&quot;20259&quot; value=&quot;0&quot;/&gt;&lt;object type=&quot;4&quot; unique_id=&quot;10002&quot;&gt;&lt;/object&gt;&lt;object type=&quot;2&quot; unique_id=&quot;10003&quot;&gt;&lt;object type=&quot;3&quot; unique_id=&quot;10004&quot;&gt;&lt;property id=&quot;20148&quot; value=&quot;5&quot;/&gt;&lt;property id=&quot;20300&quot; value=&quot;Slide 1 - &amp;quot;First-Order Inference&amp;quot;&quot;/&gt;&lt;property id=&quot;20307&quot; value=&quot;256&quot;/&gt;&lt;property id=&quot;20309&quot; value=&quot;-1&quot;/&gt;&lt;/object&gt;&lt;object type=&quot;3&quot; unique_id=&quot;10005&quot;&gt;&lt;property id=&quot;20148&quot; value=&quot;5&quot;/&gt;&lt;property id=&quot;20300&quot; value=&quot;Slide 4 - &amp;quot;More Inference Rules for FOL&amp;quot;&quot;/&gt;&lt;property id=&quot;20307&quot; value=&quot;257&quot;/&gt;&lt;property id=&quot;20309&quot; value=&quot;-1&quot;/&gt;&lt;/object&gt;&lt;object type=&quot;3&quot; unique_id=&quot;10006&quot;&gt;&lt;property id=&quot;20148&quot; value=&quot;5&quot;/&gt;&lt;property id=&quot;20300&quot; value=&quot;Slide 5 - &amp;quot;Proofs for FOL&amp;quot;&quot;/&gt;&lt;property id=&quot;20307&quot; value=&quot;258&quot;/&gt;&lt;property id=&quot;20309&quot; value=&quot;-1&quot;/&gt;&lt;/object&gt;&lt;object type=&quot;3&quot; unique_id=&quot;10007&quot;&gt;&lt;property id=&quot;20148&quot; value=&quot;5&quot;/&gt;&lt;property id=&quot;20300&quot; value=&quot;Slide 6 - &amp;quot;Proofs for FOL&amp;quot;&quot;/&gt;&lt;property id=&quot;20307&quot; value=&quot;259&quot;/&gt;&lt;property id=&quot;20309&quot; value=&quot;-1&quot;/&gt;&lt;/object&gt;&lt;object type=&quot;3&quot; unique_id=&quot;10008&quot;&gt;&lt;property id=&quot;20148&quot; value=&quot;5&quot;/&gt;&lt;property id=&quot;20300&quot; value=&quot;Slide 7 - &amp;quot;FOL Proof as Search&amp;quot;&quot;/&gt;&lt;property id=&quot;20307&quot; value=&quot;260&quot;/&gt;&lt;property id=&quot;20309&quot; value=&quot;-1&quot;/&gt;&lt;/object&gt;&lt;object type=&quot;3&quot; unique_id=&quot;10009&quot;&gt;&lt;property id=&quot;20148&quot; value=&quot;5&quot;/&gt;&lt;property id=&quot;20300&quot; value=&quot;Slide 8 - &amp;quot;Generalized Modus Ponens (GMP)&amp;quot;&quot;/&gt;&lt;property id=&quot;20307&quot; value=&quot;262&quot;/&gt;&lt;property id=&quot;20309&quot; value=&quot;-1&quot;/&gt;&lt;/object&gt;&lt;object type=&quot;3&quot; unique_id=&quot;10010&quot;&gt;&lt;property id=&quot;20148&quot; value=&quot;5&quot;/&gt;&lt;property id=&quot;20300&quot; value=&quot;Slide 9 - &amp;quot;Generalized Modus Ponens (GMP)&amp;quot;&quot;/&gt;&lt;property id=&quot;20307&quot; value=&quot;263&quot;/&gt;&lt;property id=&quot;20309&quot; value=&quot;-1&quot;/&gt;&lt;/object&gt;&lt;object type=&quot;3&quot; unique_id=&quot;10011&quot;&gt;&lt;property id=&quot;20148&quot; value=&quot;5&quot;/&gt;&lt;property id=&quot;20300&quot; value=&quot;Slide 10 - &amp;quot;Generalized Modus Ponens (GMP)&amp;quot;&quot;/&gt;&lt;property id=&quot;20307&quot; value=&quot;264&quot;/&gt;&lt;property id=&quot;20309&quot; value=&quot;-1&quot;/&gt;&lt;/object&gt;&lt;object type=&quot;3&quot; unique_id=&quot;10012&quot;&gt;&lt;property id=&quot;20148&quot; value=&quot;5&quot;/&gt;&lt;property id=&quot;20300&quot; value=&quot;Slide 11 - &amp;quot;Generalized Modus Ponens (GMP)&amp;quot;&quot;/&gt;&lt;property id=&quot;20307&quot; value=&quot;265&quot;/&gt;&lt;property id=&quot;20309&quot; value=&quot;-1&quot;/&gt;&lt;/object&gt;&lt;object type=&quot;3&quot; unique_id=&quot;10013&quot;&gt;&lt;property id=&quot;20148&quot; value=&quot;5&quot;/&gt;&lt;property id=&quot;20300&quot; value=&quot;Slide 12 - &amp;quot;Unification&amp;quot;&quot;/&gt;&lt;property id=&quot;20307&quot; value=&quot;266&quot;/&gt;&lt;property id=&quot;20309&quot; value=&quot;-1&quot;/&gt;&lt;/object&gt;&lt;object type=&quot;3&quot; unique_id=&quot;10014&quot;&gt;&lt;property id=&quot;20148&quot; value=&quot;5&quot;/&gt;&lt;property id=&quot;20300&quot; value=&quot;Slide 13 - &amp;quot;Unification Algorithm&amp;quot;&quot;/&gt;&lt;property id=&quot;20307&quot; value=&quot;267&quot;/&gt;&lt;property id=&quot;20309&quot; value=&quot;-1&quot;/&gt;&lt;/object&gt;&lt;object type=&quot;3&quot; unique_id=&quot;10015&quot;&gt;&lt;property id=&quot;20148&quot; value=&quot;5&quot;/&gt;&lt;property id=&quot;20300&quot; value=&quot;Slide 14 - &amp;quot;Unification Algorithm&amp;quot;&quot;/&gt;&lt;property id=&quot;20307&quot; value=&quot;268&quot;/&gt;&lt;property id=&quot;20309&quot; value=&quot;-1&quot;/&gt;&lt;/object&gt;&lt;object type=&quot;3&quot; unique_id=&quot;10016&quot;&gt;&lt;property id=&quot;20148&quot; value=&quot;5&quot;/&gt;&lt;property id=&quot;20300&quot; value=&quot;Slide 15 - &amp;quot;Completeness of FOL Inference&amp;quot;&quot;/&gt;&lt;property id=&quot;20307&quot; value=&quot;270&quot;/&gt;&lt;property id=&quot;20309&quot; value=&quot;-1&quot;/&gt;&lt;/object&gt;&lt;object type=&quot;3&quot; unique_id=&quot;10017&quot;&gt;&lt;property id=&quot;20148&quot; value=&quot;5&quot;/&gt;&lt;property id=&quot;20300&quot; value=&quot;Slide 16 - &amp;quot;Inference Example&amp;quot;&quot;/&gt;&lt;property id=&quot;20307&quot; value=&quot;271&quot;/&gt;&lt;property id=&quot;20309&quot; value=&quot;-1&quot;/&gt;&lt;/object&gt;&lt;object type=&quot;3&quot; unique_id=&quot;10018&quot;&gt;&lt;property id=&quot;20148&quot; value=&quot;5&quot;/&gt;&lt;property id=&quot;20300&quot; value=&quot;Slide 17 - &amp;quot;Forward Chaining with GMP&amp;quot;&quot;/&gt;&lt;property id=&quot;20307&quot; value=&quot;272&quot;/&gt;&lt;property id=&quot;20309&quot; value=&quot;-1&quot;/&gt;&lt;/object&gt;&lt;object type=&quot;3&quot; unique_id=&quot;10019&quot;&gt;&lt;property id=&quot;20148&quot; value=&quot;5&quot;/&gt;&lt;property id=&quot;20300&quot; value=&quot;Slide 18 - &amp;quot;Forward Chaining with GMP&amp;quot;&quot;/&gt;&lt;property id=&quot;20307&quot; value=&quot;273&quot;/&gt;&lt;property id=&quot;20309&quot; value=&quot;-1&quot;/&gt;&lt;/object&gt;&lt;object type=&quot;3&quot; unique_id=&quot;10020&quot;&gt;&lt;property id=&quot;20148&quot; value=&quot;5&quot;/&gt;&lt;property id=&quot;20300&quot; value=&quot;Slide 19 - &amp;quot;Backward Chaining with GMP&amp;quot;&quot;/&gt;&lt;property id=&quot;20307&quot; value=&quot;274&quot;/&gt;&lt;property id=&quot;20309&quot; value=&quot;-1&quot;/&gt;&lt;/object&gt;&lt;object type=&quot;3&quot; unique_id=&quot;10021&quot;&gt;&lt;property id=&quot;20148&quot; value=&quot;5&quot;/&gt;&lt;property id=&quot;20300&quot; value=&quot;Slide 20 - &amp;quot;Backward Chaining with GMP&amp;quot;&quot;/&gt;&lt;property id=&quot;20307&quot; value=&quot;275&quot;/&gt;&lt;property id=&quot;20309&quot; value=&quot;-1&quot;/&gt;&lt;/object&gt;&lt;object type=&quot;3&quot; unique_id=&quot;10022&quot;&gt;&lt;property id=&quot;20148&quot; value=&quot;5&quot;/&gt;&lt;property id=&quot;20300&quot; value=&quot;Slide 21 - &amp;quot;Completeness of General FOL&amp;quot;&quot;/&gt;&lt;property id=&quot;20307&quot; value=&quot;276&quot;/&gt;&lt;property id=&quot;20309&quot; value=&quot;-1&quot;/&gt;&lt;/object&gt;&lt;object type=&quot;3&quot; unique_id=&quot;10023&quot;&gt;&lt;property id=&quot;20148&quot; value=&quot;5&quot;/&gt;&lt;property id=&quot;20300&quot; value=&quot;Slide 20 - &amp;quot;Brief History of Reasoning&amp;quot;&quot;/&gt;&lt;property id=&quot;20307&quot; value=&quot;277&quot;/&gt;&lt;property id=&quot;20309&quot; value=&quot;-1&quot;/&gt;&lt;/object&gt;&lt;object type=&quot;3&quot; unique_id=&quot;10024&quot;&gt;&lt;property id=&quot;20148&quot; value=&quot;5&quot;/&gt;&lt;property id=&quot;20300&quot; value=&quot;Slide 22 - &amp;quot;Resolution&amp;quot;&quot;/&gt;&lt;property id=&quot;20307&quot; value=&quot;278&quot;/&gt;&lt;property id=&quot;20309&quot; value=&quot;-1&quot;/&gt;&lt;/object&gt;&lt;object type=&quot;3&quot; unique_id=&quot;10025&quot;&gt;&lt;property id=&quot;20148&quot; value=&quot;5&quot;/&gt;&lt;property id=&quot;20300&quot; value=&quot;Slide 23 - &amp;quot;Resolution&amp;quot;&quot;/&gt;&lt;property id=&quot;20307&quot; value=&quot;279&quot;/&gt;&lt;property id=&quot;20309&quot; value=&quot;-1&quot;/&gt;&lt;/object&gt;&lt;object type=&quot;3&quot; unique_id=&quot;10026&quot;&gt;&lt;property id=&quot;20148&quot; value=&quot;5&quot;/&gt;&lt;property id=&quot;20300&quot; value=&quot;Slide 24 - &amp;quot;Resolution Refutation&amp;quot;&quot;/&gt;&lt;property id=&quot;20307&quot; value=&quot;280&quot;/&gt;&lt;property id=&quot;20309&quot; value=&quot;-1&quot;/&gt;&lt;/object&gt;&lt;object type=&quot;3&quot; unique_id=&quot;10027&quot;&gt;&lt;property id=&quot;20148&quot; value=&quot;5&quot;/&gt;&lt;property id=&quot;20300&quot; value=&quot;Slide 24 - &amp;quot;Resolution Refutation&amp;quot;&quot;/&gt;&lt;property id=&quot;20307&quot; value=&quot;281&quot;/&gt;&lt;property id=&quot;20309&quot; value=&quot;-1&quot;/&gt;&lt;/object&gt;&lt;object type=&quot;3&quot; unique_id=&quot;10028&quot;&gt;&lt;property id=&quot;20148&quot; value=&quot;5&quot;/&gt;&lt;property id=&quot;20300&quot; value=&quot;Slide 25 - &amp;quot;Resolution Refutation Example&amp;quot;&quot;/&gt;&lt;property id=&quot;20307&quot; value=&quot;282&quot;/&gt;&lt;property id=&quot;20309&quot; value=&quot;-1&quot;/&gt;&lt;/object&gt;&lt;object type=&quot;3&quot; unique_id=&quot;10029&quot;&gt;&lt;property id=&quot;20148&quot; value=&quot;5&quot;/&gt;&lt;property id=&quot;20300&quot; value=&quot;Slide 26 - &amp;quot;Completed Refutation Example&amp;quot;&quot;/&gt;&lt;property id=&quot;20307&quot; value=&quot;283&quot;/&gt;&lt;property id=&quot;20309&quot; value=&quot;-1&quot;/&gt;&lt;/object&gt;&lt;object type=&quot;3&quot; unique_id=&quot;10030&quot;&gt;&lt;property id=&quot;20148&quot; value=&quot;5&quot;/&gt;&lt;property id=&quot;20300&quot; value=&quot;Slide 28 - &amp;quot;Conjunctive Normal Form&amp;quot;&quot;/&gt;&lt;property id=&quot;20307&quot; value=&quot;284&quot;/&gt;&lt;property id=&quot;20309&quot; value=&quot;-1&quot;/&gt;&lt;/object&gt;&lt;object type=&quot;3&quot; unique_id=&quot;10031&quot;&gt;&lt;property id=&quot;20148&quot; value=&quot;5&quot;/&gt;&lt;property id=&quot;20300&quot; value=&quot;Slide 29 - &amp;quot;Converting FOL to CNF&amp;quot;&quot;/&gt;&lt;property id=&quot;20307&quot; value=&quot;285&quot;/&gt;&lt;property id=&quot;20309&quot; value=&quot;-1&quot;/&gt;&lt;/object&gt;&lt;object type=&quot;3&quot; unique_id=&quot;10032&quot;&gt;&lt;property id=&quot;20148&quot; value=&quot;5&quot;/&gt;&lt;property id=&quot;20300&quot; value=&quot;Slide 30 - &amp;quot;Converting FOL to CNF&amp;quot;&quot;/&gt;&lt;property id=&quot;20307&quot; value=&quot;286&quot;/&gt;&lt;property id=&quot;20309&quot; value=&quot;-1&quot;/&gt;&lt;/object&gt;&lt;object type=&quot;3&quot; unique_id=&quot;10033&quot;&gt;&lt;property id=&quot;20148&quot; value=&quot;5&quot;/&gt;&lt;property id=&quot;20300&quot; value=&quot;Slide 31 - &amp;quot;Converting FOL to CNF&amp;quot;&quot;/&gt;&lt;property id=&quot;20307&quot; value=&quot;287&quot;/&gt;&lt;property id=&quot;20309&quot; value=&quot;-1&quot;/&gt;&lt;/object&gt;&lt;object type=&quot;3&quot; unique_id=&quot;10034&quot;&gt;&lt;property id=&quot;20148&quot; value=&quot;5&quot;/&gt;&lt;property id=&quot;20300&quot; value=&quot;Slide 32 - &amp;quot;FOL-CNF Conversion Example&amp;quot;&quot;/&gt;&lt;property id=&quot;20307&quot; value=&quot;288&quot;/&gt;&lt;property id=&quot;20309&quot; value=&quot;-1&quot;/&gt;&lt;/object&gt;&lt;object type=&quot;3&quot; unique_id=&quot;10035&quot;&gt;&lt;property id=&quot;20148&quot; value=&quot;5&quot;/&gt;&lt;property id=&quot;20300&quot; value=&quot;Slide 33 - &amp;quot;FOL-CNF Conversion Example&amp;quot;&quot;/&gt;&lt;property id=&quot;20307&quot; value=&quot;289&quot;/&gt;&lt;property id=&quot;20309&quot; value=&quot;-1&quot;/&gt;&lt;/object&gt;&lt;object type=&quot;3&quot; unique_id=&quot;10036&quot;&gt;&lt;property id=&quot;20148&quot; value=&quot;5&quot;/&gt;&lt;property id=&quot;20300&quot; value=&quot;Slide 34 - &amp;quot;Summary&amp;quot;&quot;/&gt;&lt;property id=&quot;20307&quot; value=&quot;290&quot;/&gt;&lt;property id=&quot;20309&quot; value=&quot;-1&quot;/&gt;&lt;/object&gt;&lt;object type=&quot;3&quot; unique_id=&quot;10037&quot;&gt;&lt;property id=&quot;20148&quot; value=&quot;5&quot;/&gt;&lt;property id=&quot;20300&quot; value=&quot;Slide 35 - &amp;quot;Summary&amp;quot;&quot;/&gt;&lt;property id=&quot;20307&quot; value=&quot;291&quot;/&gt;&lt;property id=&quot;20309&quot; value=&quot;-1&quot;/&gt;&lt;/object&gt;&lt;object type=&quot;3&quot; unique_id=&quot;10104&quot;&gt;&lt;property id=&quot;20148&quot; value=&quot;5&quot;/&gt;&lt;property id=&quot;20300&quot; value=&quot;Slide 2 - &amp;quot;Brief History of Reasoning&amp;quot;&quot;/&gt;&lt;property id=&quot;20307&quot; value=&quot;293&quot;/&gt;&lt;property id=&quot;20309&quot; value=&quot;-1&quot;/&gt;&lt;/object&gt;&lt;object type=&quot;3&quot; unique_id=&quot;10105&quot;&gt;&lt;property id=&quot;20148&quot; value=&quot;5&quot;/&gt;&lt;property id=&quot;20300&quot; value=&quot;Slide 3 - &amp;quot;Inference Rules  (part 1)&amp;quot;&quot;/&gt;&lt;property id=&quot;20307&quot; value=&quot;292&quot;/&gt;&lt;property id=&quot;20309&quot; value=&quot;-1&quot;/&gt;&lt;/object&gt;&lt;object type=&quot;3&quot; unique_id=&quot;10106&quot;&gt;&lt;property id=&quot;20148&quot; value=&quot;5&quot;/&gt;&lt;property id=&quot;20300&quot; value=&quot;Slide 27 - &amp;quot;Answer extraction&amp;quot;&quot;/&gt;&lt;property id=&quot;20307&quot; value=&quot;294&quot;/&gt;&lt;property id=&quot;20309&quot; value=&quot;-1&quot;/&gt;&lt;/object&gt;&lt;/object&gt;&lt;object type=&quot;8&quot; unique_id=&quot;10038&quot;&gt;&lt;/object&gt;&lt;/object&gt;&lt;/database&gt;"/>
</p:tagLst>
</file>

<file path=ppt/tags/tag10.xml><?xml version="1.0" encoding="utf-8"?>
<p:tagLst xmlns:a="http://schemas.openxmlformats.org/drawingml/2006/main" xmlns:r="http://schemas.openxmlformats.org/officeDocument/2006/relationships" xmlns:p="http://schemas.openxmlformats.org/presentationml/2006/main">
  <p:tag name="PPSNARRATION" val="40,-1207885780,E:\AISlides\KRSlides\09_2_fol_inference_KR.ppc"/>
</p:tagLst>
</file>

<file path=ppt/tags/tag11.xml><?xml version="1.0" encoding="utf-8"?>
<p:tagLst xmlns:a="http://schemas.openxmlformats.org/drawingml/2006/main" xmlns:r="http://schemas.openxmlformats.org/officeDocument/2006/relationships" xmlns:p="http://schemas.openxmlformats.org/presentationml/2006/main">
  <p:tag name="PPSNARRATION" val="41,-1207885780,E:\AISlides\KRSlides\09_2_fol_inference_KR.ppc"/>
</p:tagLst>
</file>

<file path=ppt/tags/tag12.xml><?xml version="1.0" encoding="utf-8"?>
<p:tagLst xmlns:a="http://schemas.openxmlformats.org/drawingml/2006/main" xmlns:r="http://schemas.openxmlformats.org/officeDocument/2006/relationships" xmlns:p="http://schemas.openxmlformats.org/presentationml/2006/main">
  <p:tag name="PPSNARRATION" val="42,-1207885780,E:\AISlides\KRSlides\09_2_fol_inference_KR.ppc"/>
  <p:tag name="TIMING" val="|12.2|6.1"/>
</p:tagLst>
</file>

<file path=ppt/tags/tag13.xml><?xml version="1.0" encoding="utf-8"?>
<p:tagLst xmlns:a="http://schemas.openxmlformats.org/drawingml/2006/main" xmlns:r="http://schemas.openxmlformats.org/officeDocument/2006/relationships" xmlns:p="http://schemas.openxmlformats.org/presentationml/2006/main">
  <p:tag name="PPSNARRATION" val="43,-1207885780,E:\AISlides\KRSlides\09_2_fol_inference_KR.ppc"/>
</p:tagLst>
</file>

<file path=ppt/tags/tag14.xml><?xml version="1.0" encoding="utf-8"?>
<p:tagLst xmlns:a="http://schemas.openxmlformats.org/drawingml/2006/main" xmlns:r="http://schemas.openxmlformats.org/officeDocument/2006/relationships" xmlns:p="http://schemas.openxmlformats.org/presentationml/2006/main">
  <p:tag name="PPSNARRATION" val="44,-1207885780,E:\AISlides\KRSlides\09_2_fol_inference_KR.ppc"/>
</p:tagLst>
</file>

<file path=ppt/tags/tag15.xml><?xml version="1.0" encoding="utf-8"?>
<p:tagLst xmlns:a="http://schemas.openxmlformats.org/drawingml/2006/main" xmlns:r="http://schemas.openxmlformats.org/officeDocument/2006/relationships" xmlns:p="http://schemas.openxmlformats.org/presentationml/2006/main">
  <p:tag name="PPSNARRATION" val="45,-1207885780,E:\AISlides\KRSlides\09_2_fol_inference_KR.ppc"/>
</p:tagLst>
</file>

<file path=ppt/tags/tag16.xml><?xml version="1.0" encoding="utf-8"?>
<p:tagLst xmlns:a="http://schemas.openxmlformats.org/drawingml/2006/main" xmlns:r="http://schemas.openxmlformats.org/officeDocument/2006/relationships" xmlns:p="http://schemas.openxmlformats.org/presentationml/2006/main">
  <p:tag name="PPSNARRATION" val="46,-1207885780,E:\AISlides\KRSlides\09_2_fol_inference_KR.ppc"/>
</p:tagLst>
</file>

<file path=ppt/tags/tag17.xml><?xml version="1.0" encoding="utf-8"?>
<p:tagLst xmlns:a="http://schemas.openxmlformats.org/drawingml/2006/main" xmlns:r="http://schemas.openxmlformats.org/officeDocument/2006/relationships" xmlns:p="http://schemas.openxmlformats.org/presentationml/2006/main">
  <p:tag name="PPSNARRATION" val="47,-1207885780,E:\AISlides\KRSlides\09_2_fol_inference_KR.ppc"/>
</p:tagLst>
</file>

<file path=ppt/tags/tag18.xml><?xml version="1.0" encoding="utf-8"?>
<p:tagLst xmlns:a="http://schemas.openxmlformats.org/drawingml/2006/main" xmlns:r="http://schemas.openxmlformats.org/officeDocument/2006/relationships" xmlns:p="http://schemas.openxmlformats.org/presentationml/2006/main">
  <p:tag name="PPSNARRATION" val="48,-1207885780,E:\AISlides\KRSlides\09_2_fol_inference_KR.ppc"/>
</p:tagLst>
</file>

<file path=ppt/tags/tag19.xml><?xml version="1.0" encoding="utf-8"?>
<p:tagLst xmlns:a="http://schemas.openxmlformats.org/drawingml/2006/main" xmlns:r="http://schemas.openxmlformats.org/officeDocument/2006/relationships" xmlns:p="http://schemas.openxmlformats.org/presentationml/2006/main">
  <p:tag name="PPSNARRATION" val="50,-1207885780,E:\AISlides\KRSlides\09_2_fol_inference_KR.ppc"/>
</p:tagLst>
</file>

<file path=ppt/tags/tag2.xml><?xml version="1.0" encoding="utf-8"?>
<p:tagLst xmlns:a="http://schemas.openxmlformats.org/drawingml/2006/main" xmlns:r="http://schemas.openxmlformats.org/officeDocument/2006/relationships" xmlns:p="http://schemas.openxmlformats.org/presentationml/2006/main">
  <p:tag name="MMPROD_SUBSTITUTION_ID" val="{0D7388F0-0B64-4879-A780-5BC6ABD2D11F}"/>
</p:tagLst>
</file>

<file path=ppt/tags/tag20.xml><?xml version="1.0" encoding="utf-8"?>
<p:tagLst xmlns:a="http://schemas.openxmlformats.org/drawingml/2006/main" xmlns:r="http://schemas.openxmlformats.org/officeDocument/2006/relationships" xmlns:p="http://schemas.openxmlformats.org/presentationml/2006/main">
  <p:tag name="PPSNARRATION" val="49,-1207885780,E:\AISlides\KRSlides\09_2_fol_inference_KR.ppc"/>
</p:tagLst>
</file>

<file path=ppt/tags/tag21.xml><?xml version="1.0" encoding="utf-8"?>
<p:tagLst xmlns:a="http://schemas.openxmlformats.org/drawingml/2006/main" xmlns:r="http://schemas.openxmlformats.org/officeDocument/2006/relationships" xmlns:p="http://schemas.openxmlformats.org/presentationml/2006/main">
  <p:tag name="PPSNARRATION" val="51,-1207885780,E:\AISlides\KRSlides\09_2_fol_inference_KR.ppc"/>
</p:tagLst>
</file>

<file path=ppt/tags/tag22.xml><?xml version="1.0" encoding="utf-8"?>
<p:tagLst xmlns:a="http://schemas.openxmlformats.org/drawingml/2006/main" xmlns:r="http://schemas.openxmlformats.org/officeDocument/2006/relationships" xmlns:p="http://schemas.openxmlformats.org/presentationml/2006/main">
  <p:tag name="PPSNARRATION" val="55,-1207885780,E:\AISlides\KRSlides\09_2_fol_inference_KR.ppc"/>
</p:tagLst>
</file>

<file path=ppt/tags/tag23.xml><?xml version="1.0" encoding="utf-8"?>
<p:tagLst xmlns:a="http://schemas.openxmlformats.org/drawingml/2006/main" xmlns:r="http://schemas.openxmlformats.org/officeDocument/2006/relationships" xmlns:p="http://schemas.openxmlformats.org/presentationml/2006/main">
  <p:tag name="PPSNARRATION" val="56,-1207885780,E:\AISlides\KRSlides\09_2_fol_inference_KR.ppc"/>
</p:tagLst>
</file>

<file path=ppt/tags/tag24.xml><?xml version="1.0" encoding="utf-8"?>
<p:tagLst xmlns:a="http://schemas.openxmlformats.org/drawingml/2006/main" xmlns:r="http://schemas.openxmlformats.org/officeDocument/2006/relationships" xmlns:p="http://schemas.openxmlformats.org/presentationml/2006/main">
  <p:tag name="PPSNARRATION" val="57,-1207885780,E:\AISlides\KRSlides\09_2_fol_inference_KR.ppc"/>
</p:tagLst>
</file>

<file path=ppt/tags/tag25.xml><?xml version="1.0" encoding="utf-8"?>
<p:tagLst xmlns:a="http://schemas.openxmlformats.org/drawingml/2006/main" xmlns:r="http://schemas.openxmlformats.org/officeDocument/2006/relationships" xmlns:p="http://schemas.openxmlformats.org/presentationml/2006/main">
  <p:tag name="PPSNARRATION" val="59,-1207885780,E:\AISlides\KRSlides\09_2_fol_inference_KR.ppc"/>
</p:tagLst>
</file>

<file path=ppt/tags/tag26.xml><?xml version="1.0" encoding="utf-8"?>
<p:tagLst xmlns:a="http://schemas.openxmlformats.org/drawingml/2006/main" xmlns:r="http://schemas.openxmlformats.org/officeDocument/2006/relationships" xmlns:p="http://schemas.openxmlformats.org/presentationml/2006/main">
  <p:tag name="PPSNARRATION" val="60,-1207885780,E:\AISlides\KRSlides\09_2_fol_inference_KR.ppc"/>
</p:tagLst>
</file>

<file path=ppt/tags/tag27.xml><?xml version="1.0" encoding="utf-8"?>
<p:tagLst xmlns:a="http://schemas.openxmlformats.org/drawingml/2006/main" xmlns:r="http://schemas.openxmlformats.org/officeDocument/2006/relationships" xmlns:p="http://schemas.openxmlformats.org/presentationml/2006/main">
  <p:tag name="PPSNARRATION" val="70,-1207885780,E:\AISlides\KRSlides\09_2_fol_inference_KR.ppc"/>
</p:tagLst>
</file>

<file path=ppt/tags/tag28.xml><?xml version="1.0" encoding="utf-8"?>
<p:tagLst xmlns:a="http://schemas.openxmlformats.org/drawingml/2006/main" xmlns:r="http://schemas.openxmlformats.org/officeDocument/2006/relationships" xmlns:p="http://schemas.openxmlformats.org/presentationml/2006/main">
  <p:tag name="PPSNARRATION" val="71,-1207885780,E:\AISlides\KRSlides\09_2_fol_inference_KR.ppc"/>
</p:tagLst>
</file>

<file path=ppt/tags/tag29.xml><?xml version="1.0" encoding="utf-8"?>
<p:tagLst xmlns:a="http://schemas.openxmlformats.org/drawingml/2006/main" xmlns:r="http://schemas.openxmlformats.org/officeDocument/2006/relationships" xmlns:p="http://schemas.openxmlformats.org/presentationml/2006/main">
  <p:tag name="PPSNARRATION" val="72,-1207885780,E:\AISlides\KRSlides\09_2_fol_inference_KR.ppc"/>
</p:tagLst>
</file>

<file path=ppt/tags/tag3.xml><?xml version="1.0" encoding="utf-8"?>
<p:tagLst xmlns:a="http://schemas.openxmlformats.org/drawingml/2006/main" xmlns:r="http://schemas.openxmlformats.org/officeDocument/2006/relationships" xmlns:p="http://schemas.openxmlformats.org/presentationml/2006/main">
  <p:tag name="PPSNARRATION" val="1,-1207885780,E:\AISlides\KRSlides\09_2_fol_inference_KR.ppc"/>
</p:tagLst>
</file>

<file path=ppt/tags/tag30.xml><?xml version="1.0" encoding="utf-8"?>
<p:tagLst xmlns:a="http://schemas.openxmlformats.org/drawingml/2006/main" xmlns:r="http://schemas.openxmlformats.org/officeDocument/2006/relationships" xmlns:p="http://schemas.openxmlformats.org/presentationml/2006/main">
  <p:tag name="PPSNARRATION" val="73,-1207885780,E:\AISlides\KRSlides\09_2_fol_inference_KR.ppc"/>
</p:tagLst>
</file>

<file path=ppt/tags/tag31.xml><?xml version="1.0" encoding="utf-8"?>
<p:tagLst xmlns:a="http://schemas.openxmlformats.org/drawingml/2006/main" xmlns:r="http://schemas.openxmlformats.org/officeDocument/2006/relationships" xmlns:p="http://schemas.openxmlformats.org/presentationml/2006/main">
  <p:tag name="PPSNARRATION" val="74,-1207885780,E:\AISlides\KRSlides\09_2_fol_inference_KR.ppc"/>
</p:tagLst>
</file>

<file path=ppt/tags/tag32.xml><?xml version="1.0" encoding="utf-8"?>
<p:tagLst xmlns:a="http://schemas.openxmlformats.org/drawingml/2006/main" xmlns:r="http://schemas.openxmlformats.org/officeDocument/2006/relationships" xmlns:p="http://schemas.openxmlformats.org/presentationml/2006/main">
  <p:tag name="PPSNARRATION" val="75,-1207885780,E:\AISlides\KRSlides\09_2_fol_inference_KR.ppc"/>
</p:tagLst>
</file>

<file path=ppt/tags/tag33.xml><?xml version="1.0" encoding="utf-8"?>
<p:tagLst xmlns:a="http://schemas.openxmlformats.org/drawingml/2006/main" xmlns:r="http://schemas.openxmlformats.org/officeDocument/2006/relationships" xmlns:p="http://schemas.openxmlformats.org/presentationml/2006/main">
  <p:tag name="PPSNARRATION" val="76,-1207885780,E:\AISlides\KRSlides\09_2_fol_inference_KR.ppc"/>
</p:tagLst>
</file>

<file path=ppt/tags/tag34.xml><?xml version="1.0" encoding="utf-8"?>
<p:tagLst xmlns:a="http://schemas.openxmlformats.org/drawingml/2006/main" xmlns:r="http://schemas.openxmlformats.org/officeDocument/2006/relationships" xmlns:p="http://schemas.openxmlformats.org/presentationml/2006/main">
  <p:tag name="PPSNARRATION" val="77,-1207885780,E:\AISlides\KRSlides\09_2_fol_inference_KR.ppc"/>
</p:tagLst>
</file>

<file path=ppt/tags/tag4.xml><?xml version="1.0" encoding="utf-8"?>
<p:tagLst xmlns:a="http://schemas.openxmlformats.org/drawingml/2006/main" xmlns:r="http://schemas.openxmlformats.org/officeDocument/2006/relationships" xmlns:p="http://schemas.openxmlformats.org/presentationml/2006/main">
  <p:tag name="PPSNARRATION" val="54,-1207885780,E:\AISlides\KRSlides\09_2_fol_inference_KR.ppc"/>
  <p:tag name="TIMING" val="|7.3|14.4"/>
</p:tagLst>
</file>

<file path=ppt/tags/tag5.xml><?xml version="1.0" encoding="utf-8"?>
<p:tagLst xmlns:a="http://schemas.openxmlformats.org/drawingml/2006/main" xmlns:r="http://schemas.openxmlformats.org/officeDocument/2006/relationships" xmlns:p="http://schemas.openxmlformats.org/presentationml/2006/main">
  <p:tag name="PPSNARRATION" val="35,-1207885780,E:\AISlides\KRSlides\09_2_fol_inference_KR.ppc"/>
  <p:tag name="TIMING" val="|19.7|26.5"/>
</p:tagLst>
</file>

<file path=ppt/tags/tag6.xml><?xml version="1.0" encoding="utf-8"?>
<p:tagLst xmlns:a="http://schemas.openxmlformats.org/drawingml/2006/main" xmlns:r="http://schemas.openxmlformats.org/officeDocument/2006/relationships" xmlns:p="http://schemas.openxmlformats.org/presentationml/2006/main">
  <p:tag name="PPSNARRATION" val="36,-1207885780,E:\AISlides\KRSlides\09_2_fol_inference_KR.ppc"/>
</p:tagLst>
</file>

<file path=ppt/tags/tag7.xml><?xml version="1.0" encoding="utf-8"?>
<p:tagLst xmlns:a="http://schemas.openxmlformats.org/drawingml/2006/main" xmlns:r="http://schemas.openxmlformats.org/officeDocument/2006/relationships" xmlns:p="http://schemas.openxmlformats.org/presentationml/2006/main">
  <p:tag name="PPSNARRATION" val="37,-1207885780,E:\AISlides\KRSlides\09_2_fol_inference_KR.ppc"/>
</p:tagLst>
</file>

<file path=ppt/tags/tag8.xml><?xml version="1.0" encoding="utf-8"?>
<p:tagLst xmlns:a="http://schemas.openxmlformats.org/drawingml/2006/main" xmlns:r="http://schemas.openxmlformats.org/officeDocument/2006/relationships" xmlns:p="http://schemas.openxmlformats.org/presentationml/2006/main">
  <p:tag name="PPSNARRATION" val="38,-1207885780,E:\AISlides\KRSlides\09_2_fol_inference_KR.ppc"/>
</p:tagLst>
</file>

<file path=ppt/tags/tag9.xml><?xml version="1.0" encoding="utf-8"?>
<p:tagLst xmlns:a="http://schemas.openxmlformats.org/drawingml/2006/main" xmlns:r="http://schemas.openxmlformats.org/officeDocument/2006/relationships" xmlns:p="http://schemas.openxmlformats.org/presentationml/2006/main">
  <p:tag name="PPSNARRATION" val="39,-1207885780,E:\AISlides\KRSlides\09_2_fol_inference_KR.ppc"/>
  <p:tag name="TIMING" val="|24.3"/>
</p:tagLst>
</file>

<file path=ppt/theme/theme1.xml><?xml version="1.0" encoding="utf-8"?>
<a:theme xmlns:a="http://schemas.openxmlformats.org/drawingml/2006/main" name="01_AI_Intro_2019">
  <a:themeElements>
    <a:clrScheme name="01_AI_Intro_2019 1">
      <a:dk1>
        <a:srgbClr val="000000"/>
      </a:dk1>
      <a:lt1>
        <a:srgbClr val="FFFFFF"/>
      </a:lt1>
      <a:dk2>
        <a:srgbClr val="454545"/>
      </a:dk2>
      <a:lt2>
        <a:srgbClr val="EDEBE7"/>
      </a:lt2>
      <a:accent1>
        <a:srgbClr val="5FA534"/>
      </a:accent1>
      <a:accent2>
        <a:srgbClr val="DCAB34"/>
      </a:accent2>
      <a:accent3>
        <a:srgbClr val="FFFFFF"/>
      </a:accent3>
      <a:accent4>
        <a:srgbClr val="000000"/>
      </a:accent4>
      <a:accent5>
        <a:srgbClr val="B6CFAE"/>
      </a:accent5>
      <a:accent6>
        <a:srgbClr val="C79B2E"/>
      </a:accent6>
      <a:hlink>
        <a:srgbClr val="8FC639"/>
      </a:hlink>
      <a:folHlink>
        <a:srgbClr val="E7C272"/>
      </a:folHlink>
    </a:clrScheme>
    <a:fontScheme name="01_AI_Intro_2019">
      <a:majorFont>
        <a:latin typeface="Palatino Linotyp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Palatino Linotype" panose="0204050205050503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Palatino Linotype" panose="02040502050505030304" pitchFamily="18" charset="0"/>
          </a:defRPr>
        </a:defPPr>
      </a:lstStyle>
    </a:lnDef>
  </a:objectDefaults>
  <a:extraClrSchemeLst>
    <a:extraClrScheme>
      <a:clrScheme name="01_AI_Intro_2019 1">
        <a:dk1>
          <a:srgbClr val="000000"/>
        </a:dk1>
        <a:lt1>
          <a:srgbClr val="FFFFFF"/>
        </a:lt1>
        <a:dk2>
          <a:srgbClr val="454545"/>
        </a:dk2>
        <a:lt2>
          <a:srgbClr val="EDEBE7"/>
        </a:lt2>
        <a:accent1>
          <a:srgbClr val="5FA534"/>
        </a:accent1>
        <a:accent2>
          <a:srgbClr val="DCAB34"/>
        </a:accent2>
        <a:accent3>
          <a:srgbClr val="FFFFFF"/>
        </a:accent3>
        <a:accent4>
          <a:srgbClr val="000000"/>
        </a:accent4>
        <a:accent5>
          <a:srgbClr val="B6CFAE"/>
        </a:accent5>
        <a:accent6>
          <a:srgbClr val="C79B2E"/>
        </a:accent6>
        <a:hlink>
          <a:srgbClr val="8FC639"/>
        </a:hlink>
        <a:folHlink>
          <a:srgbClr val="E7C2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E:\AISlides\01_AI_Intro_2019.ppt</Template>
  <TotalTime>6426</TotalTime>
  <Words>6845</Words>
  <Application>Microsoft Office PowerPoint</Application>
  <PresentationFormat>On-screen Show (4:3)</PresentationFormat>
  <Paragraphs>609</Paragraphs>
  <Slides>32</Slides>
  <Notes>32</Notes>
  <HiddenSlides>0</HiddenSlides>
  <MMClips>32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Courier New</vt:lpstr>
      <vt:lpstr>Wingdings</vt:lpstr>
      <vt:lpstr>Palatino Linotype</vt:lpstr>
      <vt:lpstr>Palatino</vt:lpstr>
      <vt:lpstr>Wingdings 2</vt:lpstr>
      <vt:lpstr>Arial</vt:lpstr>
      <vt:lpstr>Symbol</vt:lpstr>
      <vt:lpstr>Times New Roman</vt:lpstr>
      <vt:lpstr>01_AI_Intro_2019</vt:lpstr>
      <vt:lpstr>First-Order Inference</vt:lpstr>
      <vt:lpstr>Brief History of Reasoning</vt:lpstr>
      <vt:lpstr>Inference Rules  (part 1)</vt:lpstr>
      <vt:lpstr>More Inference Rules for FOL</vt:lpstr>
      <vt:lpstr>Proofs for FOL</vt:lpstr>
      <vt:lpstr>Proofs for FOL</vt:lpstr>
      <vt:lpstr>FOL Proof as Search</vt:lpstr>
      <vt:lpstr>Generalized Modus Ponens (GMP)</vt:lpstr>
      <vt:lpstr>Generalized Modus Ponens (GMP)</vt:lpstr>
      <vt:lpstr>Generalized Modus Ponens (GMP)</vt:lpstr>
      <vt:lpstr>Generalized Modus Ponens (GMP)</vt:lpstr>
      <vt:lpstr>Unification</vt:lpstr>
      <vt:lpstr>Unification Algorithm</vt:lpstr>
      <vt:lpstr>Summary: Unification Algorithm</vt:lpstr>
      <vt:lpstr>Completeness of FOL Inference</vt:lpstr>
      <vt:lpstr>Inference Example</vt:lpstr>
      <vt:lpstr>Ways to apply GMP</vt:lpstr>
      <vt:lpstr>Forward Chaining with GMP</vt:lpstr>
      <vt:lpstr>Backward Chaining with GMP</vt:lpstr>
      <vt:lpstr>Resolution</vt:lpstr>
      <vt:lpstr>Resolution</vt:lpstr>
      <vt:lpstr>Resolution Refutation</vt:lpstr>
      <vt:lpstr>Resolution Refutation Example</vt:lpstr>
      <vt:lpstr>Completed Refutation Example</vt:lpstr>
      <vt:lpstr>Answer extraction</vt:lpstr>
      <vt:lpstr>Conjunctive Normal Form</vt:lpstr>
      <vt:lpstr>Converting FOL to CNF</vt:lpstr>
      <vt:lpstr>Converting FOL to CNF</vt:lpstr>
      <vt:lpstr>Converting FOL to CNF</vt:lpstr>
      <vt:lpstr>FOL-CNF Conversion Example</vt:lpstr>
      <vt:lpstr>FOL-CNF Conversion Example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First-Order Inference</dc:title>
  <dc:creator>Susan McRoy</dc:creator>
  <cp:lastModifiedBy>Susan W Mcroy</cp:lastModifiedBy>
  <cp:revision>52</cp:revision>
  <dcterms:modified xsi:type="dcterms:W3CDTF">2021-03-29T19:08:12Z</dcterms:modified>
</cp:coreProperties>
</file>